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5" r:id="rId3"/>
    <p:sldId id="257" r:id="rId4"/>
    <p:sldId id="267" r:id="rId5"/>
    <p:sldId id="273" r:id="rId6"/>
    <p:sldId id="276" r:id="rId7"/>
    <p:sldId id="264" r:id="rId8"/>
    <p:sldId id="258" r:id="rId9"/>
    <p:sldId id="283" r:id="rId10"/>
    <p:sldId id="259" r:id="rId11"/>
    <p:sldId id="282" r:id="rId12"/>
    <p:sldId id="265" r:id="rId13"/>
    <p:sldId id="260" r:id="rId14"/>
    <p:sldId id="280" r:id="rId15"/>
    <p:sldId id="261" r:id="rId16"/>
    <p:sldId id="279" r:id="rId17"/>
    <p:sldId id="262" r:id="rId18"/>
    <p:sldId id="266" r:id="rId19"/>
    <p:sldId id="268" r:id="rId20"/>
    <p:sldId id="269" r:id="rId21"/>
    <p:sldId id="270" r:id="rId22"/>
    <p:sldId id="271" r:id="rId23"/>
    <p:sldId id="272" r:id="rId24"/>
    <p:sldId id="278"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9" d="100"/>
          <a:sy n="109" d="100"/>
        </p:scale>
        <p:origin x="-166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4A302BE-8244-4CA5-81A7-41FA8788B0F9}" type="datetimeFigureOut">
              <a:rPr lang="en-AU" smtClean="0"/>
              <a:t>4/08/2015</a:t>
            </a:fld>
            <a:endParaRPr lang="en-AU" dirty="0"/>
          </a:p>
        </p:txBody>
      </p:sp>
      <p:sp>
        <p:nvSpPr>
          <p:cNvPr id="19" name="Footer Placeholder 18"/>
          <p:cNvSpPr>
            <a:spLocks noGrp="1"/>
          </p:cNvSpPr>
          <p:nvPr>
            <p:ph type="ftr" sz="quarter" idx="11"/>
          </p:nvPr>
        </p:nvSpPr>
        <p:spPr/>
        <p:txBody>
          <a:bodyPr/>
          <a:lstStyle/>
          <a:p>
            <a:endParaRPr lang="en-AU" dirty="0"/>
          </a:p>
        </p:txBody>
      </p:sp>
      <p:sp>
        <p:nvSpPr>
          <p:cNvPr id="27" name="Slide Number Placeholder 26"/>
          <p:cNvSpPr>
            <a:spLocks noGrp="1"/>
          </p:cNvSpPr>
          <p:nvPr>
            <p:ph type="sldNum" sz="quarter" idx="12"/>
          </p:nvPr>
        </p:nvSpPr>
        <p:spPr/>
        <p:txBody>
          <a:bodyPr/>
          <a:lstStyle/>
          <a:p>
            <a:fld id="{577F8DB1-5D67-4846-803E-7E650AF7BDE4}" type="slidenum">
              <a:rPr lang="en-AU" smtClean="0"/>
              <a:t>‹#›</a:t>
            </a:fld>
            <a:endParaRPr lang="en-AU"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302BE-8244-4CA5-81A7-41FA8788B0F9}" type="datetimeFigureOut">
              <a:rPr lang="en-AU" smtClean="0"/>
              <a:t>4/08/2015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77F8DB1-5D67-4846-803E-7E650AF7BDE4}"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302BE-8244-4CA5-81A7-41FA8788B0F9}" type="datetimeFigureOut">
              <a:rPr lang="en-AU" smtClean="0"/>
              <a:t>4/08/2015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77F8DB1-5D67-4846-803E-7E650AF7BDE4}"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302BE-8244-4CA5-81A7-41FA8788B0F9}" type="datetimeFigureOut">
              <a:rPr lang="en-AU" smtClean="0"/>
              <a:t>4/08/2015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77F8DB1-5D67-4846-803E-7E650AF7BDE4}"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A302BE-8244-4CA5-81A7-41FA8788B0F9}" type="datetimeFigureOut">
              <a:rPr lang="en-AU" smtClean="0"/>
              <a:t>4/08/2015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77F8DB1-5D67-4846-803E-7E650AF7BDE4}" type="slidenum">
              <a:rPr lang="en-AU" smtClean="0"/>
              <a:t>‹#›</a:t>
            </a:fld>
            <a:endParaRPr lang="en-AU"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A302BE-8244-4CA5-81A7-41FA8788B0F9}" type="datetimeFigureOut">
              <a:rPr lang="en-AU" smtClean="0"/>
              <a:t>4/08/2015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77F8DB1-5D67-4846-803E-7E650AF7BDE4}"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A302BE-8244-4CA5-81A7-41FA8788B0F9}" type="datetimeFigureOut">
              <a:rPr lang="en-AU" smtClean="0"/>
              <a:t>4/08/2015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577F8DB1-5D67-4846-803E-7E650AF7BDE4}"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A302BE-8244-4CA5-81A7-41FA8788B0F9}" type="datetimeFigureOut">
              <a:rPr lang="en-AU" smtClean="0"/>
              <a:t>4/08/2015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577F8DB1-5D67-4846-803E-7E650AF7BDE4}"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302BE-8244-4CA5-81A7-41FA8788B0F9}" type="datetimeFigureOut">
              <a:rPr lang="en-AU" smtClean="0"/>
              <a:t>4/08/2015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577F8DB1-5D67-4846-803E-7E650AF7BDE4}"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A302BE-8244-4CA5-81A7-41FA8788B0F9}" type="datetimeFigureOut">
              <a:rPr lang="en-AU" smtClean="0"/>
              <a:t>4/08/2015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77F8DB1-5D67-4846-803E-7E650AF7BDE4}"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A302BE-8244-4CA5-81A7-41FA8788B0F9}" type="datetimeFigureOut">
              <a:rPr lang="en-AU" smtClean="0"/>
              <a:t>4/08/2015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a:xfrm>
            <a:off x="8077200" y="6356350"/>
            <a:ext cx="609600" cy="365125"/>
          </a:xfrm>
        </p:spPr>
        <p:txBody>
          <a:bodyPr/>
          <a:lstStyle/>
          <a:p>
            <a:fld id="{577F8DB1-5D67-4846-803E-7E650AF7BDE4}" type="slidenum">
              <a:rPr lang="en-AU" smtClean="0"/>
              <a:t>‹#›</a:t>
            </a:fld>
            <a:endParaRPr lang="en-AU"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4A302BE-8244-4CA5-81A7-41FA8788B0F9}" type="datetimeFigureOut">
              <a:rPr lang="en-AU" smtClean="0"/>
              <a:t>4/08/2015</a:t>
            </a:fld>
            <a:endParaRPr lang="en-AU"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AU"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77F8DB1-5D67-4846-803E-7E650AF7BDE4}" type="slidenum">
              <a:rPr lang="en-AU" smtClean="0"/>
              <a:t>‹#›</a:t>
            </a:fld>
            <a:endParaRPr lang="en-AU"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8" Type="http://schemas.openxmlformats.org/officeDocument/2006/relationships/hyperlink" Target="http://www.monorails.org/tMspages/Kitakyushu1.html" TargetMode="External"/><Relationship Id="rId13" Type="http://schemas.openxmlformats.org/officeDocument/2006/relationships/hyperlink" Target="http://www.monorails.org/tMspages/KLspecial05.html" TargetMode="External"/><Relationship Id="rId18" Type="http://schemas.openxmlformats.org/officeDocument/2006/relationships/hyperlink" Target="http://www.monorails.org/tMspages/SaoPaulo.html" TargetMode="External"/><Relationship Id="rId3" Type="http://schemas.microsoft.com/office/2007/relationships/hdphoto" Target="../media/hdphoto1.wdp"/><Relationship Id="rId7" Type="http://schemas.openxmlformats.org/officeDocument/2006/relationships/hyperlink" Target="http://www.monorails.org/tMspages/TPMitsu.html" TargetMode="External"/><Relationship Id="rId12" Type="http://schemas.openxmlformats.org/officeDocument/2006/relationships/hyperlink" Target="http://www.monorails.org/tMspages/Okinawa1.html" TargetMode="External"/><Relationship Id="rId17" Type="http://schemas.openxmlformats.org/officeDocument/2006/relationships/hyperlink" Target="http://www.monorails.org/tMspages/Mumbai1.html" TargetMode="External"/><Relationship Id="rId2" Type="http://schemas.openxmlformats.org/officeDocument/2006/relationships/image" Target="../media/image2.png"/><Relationship Id="rId16" Type="http://schemas.openxmlformats.org/officeDocument/2006/relationships/hyperlink" Target="http://www.monorails.org/tMspages/Chongqing.html" TargetMode="External"/><Relationship Id="rId1" Type="http://schemas.openxmlformats.org/officeDocument/2006/relationships/slideLayout" Target="../slideLayouts/slideLayout1.xml"/><Relationship Id="rId6" Type="http://schemas.openxmlformats.org/officeDocument/2006/relationships/hyperlink" Target="http://www.monorails.org/tMspages/Shonan2003a.html" TargetMode="External"/><Relationship Id="rId11" Type="http://schemas.openxmlformats.org/officeDocument/2006/relationships/hyperlink" Target="http://www.monorails.org/tMspages/Tamanew.html" TargetMode="External"/><Relationship Id="rId5" Type="http://schemas.openxmlformats.org/officeDocument/2006/relationships/hyperlink" Target="http://www.monorails.org/tMspages/TPAlweg.html" TargetMode="External"/><Relationship Id="rId15" Type="http://schemas.openxmlformats.org/officeDocument/2006/relationships/hyperlink" Target="http://www.monorails.org/tMspages/LasVegas.html" TargetMode="External"/><Relationship Id="rId10" Type="http://schemas.openxmlformats.org/officeDocument/2006/relationships/hyperlink" Target="http://www.monorails.org/tMspages/Osaka.html" TargetMode="External"/><Relationship Id="rId19" Type="http://schemas.openxmlformats.org/officeDocument/2006/relationships/hyperlink" Target="http://www.monorails.org/tMspages/CnstDaegu03.html" TargetMode="External"/><Relationship Id="rId4" Type="http://schemas.openxmlformats.org/officeDocument/2006/relationships/hyperlink" Target="http://www.monorails.org/tMspages/TokyoTrees.html" TargetMode="External"/><Relationship Id="rId9" Type="http://schemas.openxmlformats.org/officeDocument/2006/relationships/hyperlink" Target="http://www.monorails.org/tMspages/Chiba.html" TargetMode="External"/><Relationship Id="rId14" Type="http://schemas.openxmlformats.org/officeDocument/2006/relationships/hyperlink" Target="http://www.monorails.org/tMspages/PalmJumeirah.html"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image" Target="../media/image26.gif"/></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monorailsaustralia.com.au/"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www.monorails.org/tMspages/TPSafege.html" TargetMode="External"/><Relationship Id="rId7" Type="http://schemas.openxmlformats.org/officeDocument/2006/relationships/image" Target="../media/image12.jpeg"/><Relationship Id="rId2" Type="http://schemas.openxmlformats.org/officeDocument/2006/relationships/hyperlink" Target="http://www.monorails.org/tMspages/TPAlweg2.html" TargetMode="External"/><Relationship Id="rId1" Type="http://schemas.openxmlformats.org/officeDocument/2006/relationships/slideLayout" Target="../slideLayouts/slideLayout1.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lstStyle/>
          <a:p>
            <a:pPr algn="l"/>
            <a:r>
              <a:rPr lang="en-AU" dirty="0" smtClean="0"/>
              <a:t>High-Capacity Monorail</a:t>
            </a:r>
            <a:endParaRPr lang="en-AU" dirty="0"/>
          </a:p>
        </p:txBody>
      </p:sp>
      <p:sp>
        <p:nvSpPr>
          <p:cNvPr id="3" name="Subtitle 2"/>
          <p:cNvSpPr>
            <a:spLocks noGrp="1"/>
          </p:cNvSpPr>
          <p:nvPr>
            <p:ph type="subTitle" idx="1"/>
          </p:nvPr>
        </p:nvSpPr>
        <p:spPr>
          <a:xfrm>
            <a:off x="533400" y="2492896"/>
            <a:ext cx="7854696" cy="3600400"/>
          </a:xfrm>
        </p:spPr>
        <p:txBody>
          <a:bodyPr>
            <a:normAutofit/>
          </a:bodyPr>
          <a:lstStyle/>
          <a:p>
            <a:pPr algn="l"/>
            <a:r>
              <a:rPr lang="en-AU" sz="2000" dirty="0" smtClean="0"/>
              <a:t>- An affordable way of beating the grid-lock on the ground?</a:t>
            </a:r>
            <a:endParaRPr lang="en-AU" dirty="0" smtClean="0"/>
          </a:p>
          <a:p>
            <a:pPr algn="l"/>
            <a:endParaRPr lang="en-AU"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3" y="2942473"/>
            <a:ext cx="7344816" cy="318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7544" y="6121748"/>
            <a:ext cx="7344815" cy="276999"/>
          </a:xfrm>
          <a:prstGeom prst="rect">
            <a:avLst/>
          </a:prstGeom>
          <a:noFill/>
        </p:spPr>
        <p:txBody>
          <a:bodyPr wrap="square" rtlCol="0">
            <a:spAutoFit/>
          </a:bodyPr>
          <a:lstStyle/>
          <a:p>
            <a:r>
              <a:rPr lang="en-AU" sz="1200" dirty="0" smtClean="0"/>
              <a:t>The earth in 2154 (Avatar, James Cameron) ….. or Melbourne in ten years?</a:t>
            </a:r>
            <a:endParaRPr lang="en-AU" sz="1200" dirty="0"/>
          </a:p>
        </p:txBody>
      </p:sp>
    </p:spTree>
    <p:extLst>
      <p:ext uri="{BB962C8B-B14F-4D97-AF65-F5344CB8AC3E}">
        <p14:creationId xmlns:p14="http://schemas.microsoft.com/office/powerpoint/2010/main" val="33177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lstStyle/>
          <a:p>
            <a:pPr algn="l"/>
            <a:r>
              <a:rPr lang="en-AU" sz="4400" dirty="0" smtClean="0"/>
              <a:t>Suspended</a:t>
            </a:r>
            <a:endParaRPr lang="en-AU" dirty="0"/>
          </a:p>
        </p:txBody>
      </p:sp>
      <p:sp>
        <p:nvSpPr>
          <p:cNvPr id="3" name="Subtitle 2"/>
          <p:cNvSpPr>
            <a:spLocks noGrp="1"/>
          </p:cNvSpPr>
          <p:nvPr>
            <p:ph type="subTitle" idx="1"/>
          </p:nvPr>
        </p:nvSpPr>
        <p:spPr>
          <a:xfrm>
            <a:off x="520940" y="5445224"/>
            <a:ext cx="7854696" cy="1048080"/>
          </a:xfrm>
        </p:spPr>
        <p:txBody>
          <a:bodyPr>
            <a:normAutofit/>
          </a:bodyPr>
          <a:lstStyle/>
          <a:p>
            <a:pPr algn="l"/>
            <a:endParaRPr lang="en-AU" i="1" dirty="0" smtClean="0"/>
          </a:p>
          <a:p>
            <a:pPr algn="l"/>
            <a:r>
              <a:rPr lang="en-AU" sz="2000" i="1" dirty="0" smtClean="0"/>
              <a:t>Mitsubishi suspended commuter monorail system (Shonan, Japan)</a:t>
            </a:r>
            <a:r>
              <a:rPr lang="en-AU" sz="2000" i="1" dirty="0"/>
              <a:t> </a:t>
            </a:r>
            <a:endParaRPr lang="en-AU"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2026" y="2383994"/>
            <a:ext cx="5245037" cy="349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25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lstStyle/>
          <a:p>
            <a:pPr algn="l"/>
            <a:r>
              <a:rPr lang="en-AU" sz="4400" dirty="0" smtClean="0"/>
              <a:t>Suspended</a:t>
            </a:r>
            <a:endParaRPr lang="en-AU" dirty="0"/>
          </a:p>
        </p:txBody>
      </p:sp>
      <p:sp>
        <p:nvSpPr>
          <p:cNvPr id="3" name="Subtitle 2"/>
          <p:cNvSpPr>
            <a:spLocks noGrp="1"/>
          </p:cNvSpPr>
          <p:nvPr>
            <p:ph type="subTitle" idx="1"/>
          </p:nvPr>
        </p:nvSpPr>
        <p:spPr>
          <a:xfrm>
            <a:off x="520940" y="5445224"/>
            <a:ext cx="7854696" cy="1048080"/>
          </a:xfrm>
        </p:spPr>
        <p:txBody>
          <a:bodyPr>
            <a:normAutofit/>
          </a:bodyPr>
          <a:lstStyle/>
          <a:p>
            <a:pPr algn="l"/>
            <a:endParaRPr lang="en-AU" i="1" dirty="0" smtClean="0"/>
          </a:p>
          <a:p>
            <a:pPr algn="l"/>
            <a:r>
              <a:rPr lang="en-AU" sz="2000" i="1" dirty="0" smtClean="0"/>
              <a:t>Mitsubishi suspended commuter monorail system </a:t>
            </a:r>
            <a:r>
              <a:rPr lang="en-AU" sz="2000" i="1" dirty="0"/>
              <a:t>(</a:t>
            </a:r>
            <a:r>
              <a:rPr lang="en-AU" sz="2000" i="1" dirty="0" err="1"/>
              <a:t>Shonan</a:t>
            </a:r>
            <a:r>
              <a:rPr lang="en-AU" sz="2000" i="1" dirty="0"/>
              <a:t>, Japan) </a:t>
            </a:r>
            <a:endParaRPr lang="en-AU"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9552" y="2383993"/>
            <a:ext cx="5245037" cy="349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5657" y="6250523"/>
            <a:ext cx="4751622" cy="261610"/>
          </a:xfrm>
          <a:prstGeom prst="rect">
            <a:avLst/>
          </a:prstGeom>
          <a:noFill/>
        </p:spPr>
        <p:txBody>
          <a:bodyPr wrap="none" rtlCol="0">
            <a:spAutoFit/>
          </a:bodyPr>
          <a:lstStyle/>
          <a:p>
            <a:r>
              <a:rPr lang="en-AU" sz="1100" dirty="0" smtClean="0"/>
              <a:t>(Edited to show effect of covering the ribbing at the base of the guide-way)</a:t>
            </a:r>
            <a:endParaRPr lang="en-AU" sz="1100" dirty="0"/>
          </a:p>
        </p:txBody>
      </p:sp>
    </p:spTree>
    <p:extLst>
      <p:ext uri="{BB962C8B-B14F-4D97-AF65-F5344CB8AC3E}">
        <p14:creationId xmlns:p14="http://schemas.microsoft.com/office/powerpoint/2010/main" val="402336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rmAutofit/>
          </a:bodyPr>
          <a:lstStyle/>
          <a:p>
            <a:pPr algn="l"/>
            <a:r>
              <a:rPr lang="en-AU" sz="4400" dirty="0" smtClean="0"/>
              <a:t>Maglev monorail system</a:t>
            </a:r>
            <a:endParaRPr lang="en-AU" sz="4400" dirty="0"/>
          </a:p>
        </p:txBody>
      </p:sp>
      <p:sp>
        <p:nvSpPr>
          <p:cNvPr id="3" name="Subtitle 2"/>
          <p:cNvSpPr>
            <a:spLocks noGrp="1"/>
          </p:cNvSpPr>
          <p:nvPr>
            <p:ph type="subTitle" idx="1"/>
          </p:nvPr>
        </p:nvSpPr>
        <p:spPr>
          <a:xfrm>
            <a:off x="467544" y="5517232"/>
            <a:ext cx="8257156" cy="864096"/>
          </a:xfrm>
        </p:spPr>
        <p:txBody>
          <a:bodyPr>
            <a:normAutofit fontScale="77500" lnSpcReduction="20000"/>
          </a:bodyPr>
          <a:lstStyle/>
          <a:p>
            <a:pPr algn="l"/>
            <a:r>
              <a:rPr lang="en-AU" dirty="0" smtClean="0"/>
              <a:t>The guide-way is a linear motor. Train floats on a magnetic field and is propelled by the track. Can float for 1 hour on batteries if power lost. (Transrapid)</a:t>
            </a:r>
          </a:p>
          <a:p>
            <a:pPr algn="l"/>
            <a:endParaRPr lang="en-AU"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www.monorailsaustralia.com.au/Images/MonorailsAustralia_maglev_diag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420888"/>
            <a:ext cx="45339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monorailsaustralia.com.au/Images/MonorailsAustralia_schweben4b_e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8893" y="2420888"/>
            <a:ext cx="3640127"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66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rmAutofit/>
          </a:bodyPr>
          <a:lstStyle/>
          <a:p>
            <a:pPr algn="l"/>
            <a:r>
              <a:rPr lang="en-AU" sz="4400" dirty="0"/>
              <a:t>High-speed monorail system</a:t>
            </a:r>
            <a:endParaRPr lang="en-AU" sz="5400" dirty="0"/>
          </a:p>
        </p:txBody>
      </p:sp>
      <p:sp>
        <p:nvSpPr>
          <p:cNvPr id="3" name="Subtitle 2"/>
          <p:cNvSpPr>
            <a:spLocks noGrp="1"/>
          </p:cNvSpPr>
          <p:nvPr>
            <p:ph type="subTitle" idx="1"/>
          </p:nvPr>
        </p:nvSpPr>
        <p:spPr>
          <a:xfrm>
            <a:off x="520940" y="5013176"/>
            <a:ext cx="8127760" cy="864096"/>
          </a:xfrm>
        </p:spPr>
        <p:txBody>
          <a:bodyPr>
            <a:normAutofit/>
          </a:bodyPr>
          <a:lstStyle/>
          <a:p>
            <a:pPr algn="l"/>
            <a:r>
              <a:rPr lang="en-AU" sz="2000" i="1" dirty="0" smtClean="0"/>
              <a:t>Transrapid maglev monorail system </a:t>
            </a:r>
            <a:r>
              <a:rPr lang="en-AU" sz="2000" i="1" smtClean="0"/>
              <a:t>is recommended for </a:t>
            </a:r>
            <a:r>
              <a:rPr lang="en-AU" sz="2000" i="1" dirty="0" smtClean="0"/>
              <a:t>where speeds of between 100 and 500 km/h</a:t>
            </a:r>
            <a:r>
              <a:rPr lang="en-AU" sz="2000" i="1" dirty="0"/>
              <a:t> </a:t>
            </a:r>
            <a:r>
              <a:rPr lang="en-AU" sz="2000" i="1" dirty="0" smtClean="0"/>
              <a:t>are needed (Image: Shanghai)</a:t>
            </a:r>
            <a:endParaRPr lang="en-AU"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2492896"/>
            <a:ext cx="81534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83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rmAutofit/>
          </a:bodyPr>
          <a:lstStyle/>
          <a:p>
            <a:pPr algn="l"/>
            <a:r>
              <a:rPr lang="en-AU" sz="4400" dirty="0"/>
              <a:t>High-speed monorail system</a:t>
            </a:r>
            <a:endParaRPr lang="en-AU" sz="5400" dirty="0"/>
          </a:p>
        </p:txBody>
      </p:sp>
      <p:sp>
        <p:nvSpPr>
          <p:cNvPr id="3" name="Subtitle 2"/>
          <p:cNvSpPr>
            <a:spLocks noGrp="1"/>
          </p:cNvSpPr>
          <p:nvPr>
            <p:ph type="subTitle" idx="1"/>
          </p:nvPr>
        </p:nvSpPr>
        <p:spPr>
          <a:xfrm>
            <a:off x="520940" y="5877272"/>
            <a:ext cx="8127760" cy="504056"/>
          </a:xfrm>
        </p:spPr>
        <p:txBody>
          <a:bodyPr>
            <a:normAutofit/>
          </a:bodyPr>
          <a:lstStyle/>
          <a:p>
            <a:pPr algn="l"/>
            <a:r>
              <a:rPr lang="en-AU" sz="2000" i="1" dirty="0" smtClean="0"/>
              <a:t>Transrapid maglev have 3.7m wide cars and can have 10-cars to a train.</a:t>
            </a:r>
            <a:endParaRPr lang="en-AU"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ansrapid TR09 Interi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420888"/>
            <a:ext cx="5981700"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98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rmAutofit/>
          </a:bodyPr>
          <a:lstStyle/>
          <a:p>
            <a:pPr algn="l"/>
            <a:r>
              <a:rPr lang="en-AU" sz="4400" dirty="0" smtClean="0"/>
              <a:t>Trains, Trams &amp; Monorails</a:t>
            </a:r>
            <a:endParaRPr lang="en-AU" sz="5400" dirty="0"/>
          </a:p>
        </p:txBody>
      </p:sp>
      <p:sp>
        <p:nvSpPr>
          <p:cNvPr id="3" name="Subtitle 2"/>
          <p:cNvSpPr>
            <a:spLocks noGrp="1"/>
          </p:cNvSpPr>
          <p:nvPr>
            <p:ph type="subTitle" idx="1"/>
          </p:nvPr>
        </p:nvSpPr>
        <p:spPr>
          <a:xfrm>
            <a:off x="518359" y="5280438"/>
            <a:ext cx="7836084" cy="504056"/>
          </a:xfrm>
        </p:spPr>
        <p:txBody>
          <a:bodyPr>
            <a:normAutofit/>
          </a:bodyPr>
          <a:lstStyle/>
          <a:p>
            <a:pPr algn="l"/>
            <a:r>
              <a:rPr lang="en-AU" sz="1800" dirty="0" smtClean="0"/>
              <a:t>Bombardier E-Class Tram: ~210 passengers. 33m long x 2.7m wide.</a:t>
            </a:r>
            <a:endParaRPr lang="en-AU" sz="2400"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vicsig.net/suburban/xtrapolis/whole-train.gif"/>
          <p:cNvPicPr/>
          <p:nvPr/>
        </p:nvPicPr>
        <p:blipFill>
          <a:blip r:embed="rId4">
            <a:extLst>
              <a:ext uri="{28A0092B-C50C-407E-A947-70E740481C1C}">
                <a14:useLocalDpi xmlns:a14="http://schemas.microsoft.com/office/drawing/2010/main" val="0"/>
              </a:ext>
            </a:extLst>
          </a:blip>
          <a:srcRect/>
          <a:stretch>
            <a:fillRect/>
          </a:stretch>
        </p:blipFill>
        <p:spPr bwMode="auto">
          <a:xfrm>
            <a:off x="536032" y="2406325"/>
            <a:ext cx="6515100" cy="607695"/>
          </a:xfrm>
          <a:prstGeom prst="rect">
            <a:avLst/>
          </a:prstGeom>
          <a:noFill/>
          <a:ln>
            <a:noFill/>
          </a:ln>
        </p:spPr>
      </p:pic>
      <p:pic>
        <p:nvPicPr>
          <p:cNvPr id="8" name="Picture 7"/>
          <p:cNvPicPr/>
          <p:nvPr/>
        </p:nvPicPr>
        <p:blipFill>
          <a:blip r:embed="rId5"/>
          <a:stretch>
            <a:fillRect/>
          </a:stretch>
        </p:blipFill>
        <p:spPr>
          <a:xfrm>
            <a:off x="539552" y="4877211"/>
            <a:ext cx="3528392" cy="423997"/>
          </a:xfrm>
          <a:prstGeom prst="rect">
            <a:avLst/>
          </a:prstGeom>
        </p:spPr>
      </p:pic>
      <p:sp>
        <p:nvSpPr>
          <p:cNvPr id="5" name="TextBox 4"/>
          <p:cNvSpPr txBox="1"/>
          <p:nvPr/>
        </p:nvSpPr>
        <p:spPr>
          <a:xfrm>
            <a:off x="467545" y="2956576"/>
            <a:ext cx="8136904" cy="369332"/>
          </a:xfrm>
          <a:prstGeom prst="rect">
            <a:avLst/>
          </a:prstGeom>
          <a:noFill/>
        </p:spPr>
        <p:txBody>
          <a:bodyPr wrap="square" rtlCol="0">
            <a:spAutoFit/>
          </a:bodyPr>
          <a:lstStyle/>
          <a:p>
            <a:r>
              <a:rPr lang="en-AU" dirty="0" smtClean="0"/>
              <a:t>X’Trapolis Metro train: ~400 passengers. 72m long x 3m wide.  </a:t>
            </a:r>
            <a:endParaRPr lang="en-AU" dirty="0"/>
          </a:p>
        </p:txBody>
      </p:sp>
      <p:sp>
        <p:nvSpPr>
          <p:cNvPr id="9" name="TextBox 8"/>
          <p:cNvSpPr txBox="1"/>
          <p:nvPr/>
        </p:nvSpPr>
        <p:spPr>
          <a:xfrm>
            <a:off x="467544" y="4149080"/>
            <a:ext cx="8136905" cy="369332"/>
          </a:xfrm>
          <a:prstGeom prst="rect">
            <a:avLst/>
          </a:prstGeom>
          <a:noFill/>
        </p:spPr>
        <p:txBody>
          <a:bodyPr wrap="square" rtlCol="0">
            <a:spAutoFit/>
          </a:bodyPr>
          <a:lstStyle/>
          <a:p>
            <a:r>
              <a:rPr lang="en-AU" dirty="0"/>
              <a:t>Hitachi ‘</a:t>
            </a:r>
            <a:r>
              <a:rPr lang="en-AU" dirty="0" smtClean="0"/>
              <a:t>Large’ monorail: ~350 passengers. 59 m long x 3m wide. (Can be 8-cars)</a:t>
            </a:r>
            <a:endParaRPr lang="en-AU" dirty="0"/>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032" y="3501008"/>
            <a:ext cx="5905469" cy="54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655098" y="2525506"/>
            <a:ext cx="696024" cy="369332"/>
          </a:xfrm>
          <a:prstGeom prst="rect">
            <a:avLst/>
          </a:prstGeom>
          <a:noFill/>
        </p:spPr>
        <p:txBody>
          <a:bodyPr wrap="none" rtlCol="0">
            <a:spAutoFit/>
          </a:bodyPr>
          <a:lstStyle/>
          <a:p>
            <a:r>
              <a:rPr lang="en-AU" dirty="0" smtClean="0">
                <a:solidFill>
                  <a:srgbClr val="FFFF00"/>
                </a:solidFill>
              </a:rPr>
              <a:t>100%</a:t>
            </a:r>
            <a:endParaRPr lang="en-AU" dirty="0">
              <a:solidFill>
                <a:srgbClr val="FFFF00"/>
              </a:solidFill>
            </a:endParaRPr>
          </a:p>
        </p:txBody>
      </p:sp>
      <p:sp>
        <p:nvSpPr>
          <p:cNvPr id="11" name="TextBox 10"/>
          <p:cNvSpPr txBox="1"/>
          <p:nvPr/>
        </p:nvSpPr>
        <p:spPr>
          <a:xfrm>
            <a:off x="7740350" y="3644673"/>
            <a:ext cx="620683" cy="369332"/>
          </a:xfrm>
          <a:prstGeom prst="rect">
            <a:avLst/>
          </a:prstGeom>
          <a:noFill/>
        </p:spPr>
        <p:txBody>
          <a:bodyPr wrap="square" rtlCol="0">
            <a:spAutoFit/>
          </a:bodyPr>
          <a:lstStyle/>
          <a:p>
            <a:r>
              <a:rPr lang="en-AU" dirty="0" smtClean="0">
                <a:solidFill>
                  <a:srgbClr val="FFFF00"/>
                </a:solidFill>
              </a:rPr>
              <a:t>80%</a:t>
            </a:r>
            <a:endParaRPr lang="en-AU" dirty="0">
              <a:solidFill>
                <a:srgbClr val="FFFF00"/>
              </a:solidFill>
            </a:endParaRPr>
          </a:p>
        </p:txBody>
      </p:sp>
      <p:sp>
        <p:nvSpPr>
          <p:cNvPr id="12" name="TextBox 11"/>
          <p:cNvSpPr txBox="1"/>
          <p:nvPr/>
        </p:nvSpPr>
        <p:spPr>
          <a:xfrm>
            <a:off x="7740351" y="4931876"/>
            <a:ext cx="620683" cy="369332"/>
          </a:xfrm>
          <a:prstGeom prst="rect">
            <a:avLst/>
          </a:prstGeom>
          <a:noFill/>
        </p:spPr>
        <p:txBody>
          <a:bodyPr wrap="none" rtlCol="0">
            <a:spAutoFit/>
          </a:bodyPr>
          <a:lstStyle/>
          <a:p>
            <a:r>
              <a:rPr lang="en-AU" dirty="0" smtClean="0">
                <a:solidFill>
                  <a:srgbClr val="FFFF00"/>
                </a:solidFill>
              </a:rPr>
              <a:t>40%</a:t>
            </a:r>
            <a:endParaRPr lang="en-AU" dirty="0">
              <a:solidFill>
                <a:srgbClr val="FFFF00"/>
              </a:solidFill>
            </a:endParaRPr>
          </a:p>
        </p:txBody>
      </p:sp>
      <p:pic>
        <p:nvPicPr>
          <p:cNvPr id="14" name="Picture 13"/>
          <p:cNvPicPr/>
          <p:nvPr/>
        </p:nvPicPr>
        <p:blipFill>
          <a:blip r:embed="rId7"/>
          <a:stretch>
            <a:fillRect/>
          </a:stretch>
        </p:blipFill>
        <p:spPr>
          <a:xfrm>
            <a:off x="525132" y="5661248"/>
            <a:ext cx="7215219" cy="457200"/>
          </a:xfrm>
          <a:prstGeom prst="rect">
            <a:avLst/>
          </a:prstGeom>
        </p:spPr>
      </p:pic>
      <p:sp>
        <p:nvSpPr>
          <p:cNvPr id="13" name="TextBox 12"/>
          <p:cNvSpPr txBox="1"/>
          <p:nvPr/>
        </p:nvSpPr>
        <p:spPr>
          <a:xfrm>
            <a:off x="525132" y="6165304"/>
            <a:ext cx="6796348" cy="369332"/>
          </a:xfrm>
          <a:prstGeom prst="rect">
            <a:avLst/>
          </a:prstGeom>
          <a:noFill/>
        </p:spPr>
        <p:txBody>
          <a:bodyPr wrap="none" rtlCol="0">
            <a:spAutoFit/>
          </a:bodyPr>
          <a:lstStyle/>
          <a:p>
            <a:r>
              <a:rPr lang="en-AU" dirty="0" smtClean="0"/>
              <a:t>3-car Transrapid maglev. 75.8m long x 3.7m wide. (Can be 10-cars)</a:t>
            </a:r>
            <a:endParaRPr lang="en-AU" dirty="0"/>
          </a:p>
        </p:txBody>
      </p:sp>
      <p:sp>
        <p:nvSpPr>
          <p:cNvPr id="15" name="TextBox 14"/>
          <p:cNvSpPr txBox="1"/>
          <p:nvPr/>
        </p:nvSpPr>
        <p:spPr>
          <a:xfrm>
            <a:off x="7750995" y="5708427"/>
            <a:ext cx="681597" cy="369332"/>
          </a:xfrm>
          <a:prstGeom prst="rect">
            <a:avLst/>
          </a:prstGeom>
          <a:noFill/>
        </p:spPr>
        <p:txBody>
          <a:bodyPr wrap="none" rtlCol="0">
            <a:spAutoFit/>
          </a:bodyPr>
          <a:lstStyle/>
          <a:p>
            <a:r>
              <a:rPr lang="en-AU" dirty="0" smtClean="0">
                <a:solidFill>
                  <a:srgbClr val="FFFF00"/>
                </a:solidFill>
              </a:rPr>
              <a:t>128%</a:t>
            </a:r>
            <a:endParaRPr lang="en-AU" dirty="0">
              <a:solidFill>
                <a:srgbClr val="FFFF00"/>
              </a:solidFill>
            </a:endParaRPr>
          </a:p>
        </p:txBody>
      </p:sp>
    </p:spTree>
    <p:extLst>
      <p:ext uri="{BB962C8B-B14F-4D97-AF65-F5344CB8AC3E}">
        <p14:creationId xmlns:p14="http://schemas.microsoft.com/office/powerpoint/2010/main" val="41391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7864" y="592210"/>
            <a:ext cx="4802937" cy="567881"/>
          </a:xfrm>
        </p:spPr>
        <p:txBody>
          <a:bodyPr>
            <a:normAutofit fontScale="90000"/>
          </a:bodyPr>
          <a:lstStyle/>
          <a:p>
            <a:pPr algn="l"/>
            <a:r>
              <a:rPr lang="en-AU" sz="4400" dirty="0" smtClean="0"/>
              <a:t> </a:t>
            </a:r>
            <a:endParaRPr lang="en-AU" sz="4400" dirty="0"/>
          </a:p>
        </p:txBody>
      </p:sp>
      <p:sp>
        <p:nvSpPr>
          <p:cNvPr id="3" name="Subtitle 2"/>
          <p:cNvSpPr>
            <a:spLocks noGrp="1"/>
          </p:cNvSpPr>
          <p:nvPr>
            <p:ph type="subTitle" idx="1"/>
          </p:nvPr>
        </p:nvSpPr>
        <p:spPr>
          <a:xfrm>
            <a:off x="520940" y="2492896"/>
            <a:ext cx="8127760" cy="1368152"/>
          </a:xfrm>
        </p:spPr>
        <p:txBody>
          <a:bodyPr>
            <a:normAutofit/>
          </a:bodyPr>
          <a:lstStyle/>
          <a:p>
            <a:pPr algn="l"/>
            <a:endParaRPr lang="en-AU" sz="1600" i="1" dirty="0" smtClean="0"/>
          </a:p>
          <a:p>
            <a:pPr marL="342900" indent="-342900" algn="l">
              <a:buFont typeface="Arial" panose="020B0604020202020204" pitchFamily="34" charset="0"/>
              <a:buChar char="•"/>
            </a:pPr>
            <a:endParaRPr lang="en-AU" sz="1600"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413889767"/>
              </p:ext>
            </p:extLst>
          </p:nvPr>
        </p:nvGraphicFramePr>
        <p:xfrm>
          <a:off x="539552" y="1347638"/>
          <a:ext cx="7992890" cy="5351740"/>
        </p:xfrm>
        <a:graphic>
          <a:graphicData uri="http://schemas.openxmlformats.org/drawingml/2006/table">
            <a:tbl>
              <a:tblPr firstRow="1" bandRow="1">
                <a:tableStyleId>{5C22544A-7EE6-4342-B048-85BDC9FD1C3A}</a:tableStyleId>
              </a:tblPr>
              <a:tblGrid>
                <a:gridCol w="3853910"/>
                <a:gridCol w="1027709"/>
                <a:gridCol w="942066"/>
                <a:gridCol w="770782"/>
                <a:gridCol w="1398423"/>
              </a:tblGrid>
              <a:tr h="469224">
                <a:tc>
                  <a:txBody>
                    <a:bodyPr/>
                    <a:lstStyle/>
                    <a:p>
                      <a:r>
                        <a:rPr lang="en-AU" sz="1200" dirty="0"/>
                        <a:t>System</a:t>
                      </a:r>
                      <a:endParaRPr lang="en-AU" sz="1000" dirty="0"/>
                    </a:p>
                  </a:txBody>
                  <a:tcPr anchor="ctr"/>
                </a:tc>
                <a:tc>
                  <a:txBody>
                    <a:bodyPr/>
                    <a:lstStyle/>
                    <a:p>
                      <a:pPr algn="ctr"/>
                      <a:r>
                        <a:rPr lang="en-AU" sz="1200" dirty="0">
                          <a:effectLst/>
                        </a:rPr>
                        <a:t>Inception</a:t>
                      </a:r>
                      <a:endParaRPr lang="en-AU" sz="1000" dirty="0">
                        <a:effectLst/>
                      </a:endParaRPr>
                    </a:p>
                  </a:txBody>
                  <a:tcPr anchor="ctr"/>
                </a:tc>
                <a:tc>
                  <a:txBody>
                    <a:bodyPr/>
                    <a:lstStyle/>
                    <a:p>
                      <a:pPr algn="ctr"/>
                      <a:r>
                        <a:rPr lang="en-AU" sz="1200" dirty="0">
                          <a:effectLst/>
                        </a:rPr>
                        <a:t>Type</a:t>
                      </a:r>
                      <a:endParaRPr lang="en-AU" sz="1000" dirty="0">
                        <a:effectLst/>
                      </a:endParaRPr>
                    </a:p>
                  </a:txBody>
                  <a:tcPr anchor="ctr"/>
                </a:tc>
                <a:tc>
                  <a:txBody>
                    <a:bodyPr/>
                    <a:lstStyle/>
                    <a:p>
                      <a:pPr algn="r"/>
                      <a:r>
                        <a:rPr lang="en-AU" sz="1200" dirty="0">
                          <a:effectLst/>
                        </a:rPr>
                        <a:t>Length (km)</a:t>
                      </a:r>
                    </a:p>
                  </a:txBody>
                  <a:tcPr anchor="ctr"/>
                </a:tc>
                <a:tc>
                  <a:txBody>
                    <a:bodyPr/>
                    <a:lstStyle/>
                    <a:p>
                      <a:pPr algn="r"/>
                      <a:r>
                        <a:rPr lang="en-AU" sz="1200" dirty="0">
                          <a:effectLst/>
                        </a:rPr>
                        <a:t>Patronage / Capacity</a:t>
                      </a:r>
                    </a:p>
                  </a:txBody>
                  <a:tcPr anchor="ctr"/>
                </a:tc>
              </a:tr>
              <a:tr h="327341">
                <a:tc>
                  <a:txBody>
                    <a:bodyPr/>
                    <a:lstStyle/>
                    <a:p>
                      <a:r>
                        <a:rPr lang="en-AU" sz="1200" i="1" u="none" strike="noStrike" dirty="0" smtClean="0">
                          <a:solidFill>
                            <a:srgbClr val="2483A6"/>
                          </a:solidFill>
                          <a:effectLst/>
                          <a:hlinkClick r:id="rId4"/>
                        </a:rPr>
                        <a:t>Tokyo-</a:t>
                      </a:r>
                      <a:r>
                        <a:rPr lang="en-AU" sz="1200" i="1" u="none" strike="noStrike" dirty="0" err="1" smtClean="0">
                          <a:solidFill>
                            <a:srgbClr val="2483A6"/>
                          </a:solidFill>
                          <a:effectLst/>
                          <a:hlinkClick r:id="rId4"/>
                        </a:rPr>
                        <a:t>Haneda</a:t>
                      </a:r>
                      <a:r>
                        <a:rPr lang="en-AU" sz="1200" i="1" u="none" strike="noStrike" dirty="0" smtClean="0">
                          <a:solidFill>
                            <a:srgbClr val="2483A6"/>
                          </a:solidFill>
                          <a:effectLst/>
                          <a:hlinkClick r:id="rId4"/>
                        </a:rPr>
                        <a:t> Airport</a:t>
                      </a:r>
                      <a:r>
                        <a:rPr lang="en-AU" sz="1200" i="1" u="none" strike="noStrike" dirty="0" smtClean="0">
                          <a:solidFill>
                            <a:srgbClr val="2483A6"/>
                          </a:solidFill>
                          <a:effectLst/>
                        </a:rPr>
                        <a:t> </a:t>
                      </a:r>
                      <a:r>
                        <a:rPr lang="en-AU" sz="1200" i="1" u="none" strike="noStrike" dirty="0" smtClean="0">
                          <a:solidFill>
                            <a:schemeClr val="bg1"/>
                          </a:solidFill>
                          <a:effectLst/>
                        </a:rPr>
                        <a:t>(Hitachi)</a:t>
                      </a:r>
                      <a:endParaRPr lang="en-AU" sz="1200" i="1" dirty="0">
                        <a:solidFill>
                          <a:schemeClr val="bg1"/>
                        </a:solidFill>
                      </a:endParaRPr>
                    </a:p>
                  </a:txBody>
                  <a:tcPr anchor="ctr"/>
                </a:tc>
                <a:tc>
                  <a:txBody>
                    <a:bodyPr/>
                    <a:lstStyle/>
                    <a:p>
                      <a:pPr algn="ctr"/>
                      <a:r>
                        <a:rPr lang="en-AU" sz="1200" dirty="0">
                          <a:effectLst/>
                        </a:rPr>
                        <a:t>1964</a:t>
                      </a:r>
                    </a:p>
                  </a:txBody>
                  <a:tcPr anchor="ctr"/>
                </a:tc>
                <a:tc>
                  <a:txBody>
                    <a:bodyPr/>
                    <a:lstStyle/>
                    <a:p>
                      <a:pPr algn="ctr"/>
                      <a:r>
                        <a:rPr lang="en-AU" sz="1200" u="none" strike="noStrike" dirty="0">
                          <a:solidFill>
                            <a:srgbClr val="2483A6"/>
                          </a:solidFill>
                          <a:effectLst/>
                          <a:hlinkClick r:id="rId5" tooltip="The Monorail Society - ALWEG pages"/>
                        </a:rPr>
                        <a:t>ALWEG</a:t>
                      </a:r>
                      <a:endParaRPr lang="en-AU" sz="1200" dirty="0">
                        <a:effectLst/>
                      </a:endParaRPr>
                    </a:p>
                  </a:txBody>
                  <a:tcPr anchor="ctr"/>
                </a:tc>
                <a:tc>
                  <a:txBody>
                    <a:bodyPr/>
                    <a:lstStyle/>
                    <a:p>
                      <a:pPr algn="r"/>
                      <a:r>
                        <a:rPr lang="en-AU" sz="1200" dirty="0">
                          <a:effectLst/>
                        </a:rPr>
                        <a:t>17.8</a:t>
                      </a:r>
                    </a:p>
                  </a:txBody>
                  <a:tcPr anchor="ctr"/>
                </a:tc>
                <a:tc>
                  <a:txBody>
                    <a:bodyPr/>
                    <a:lstStyle/>
                    <a:p>
                      <a:pPr algn="r"/>
                      <a:r>
                        <a:rPr lang="en-AU" sz="1200" dirty="0">
                          <a:effectLst/>
                        </a:rPr>
                        <a:t>120,000 per day</a:t>
                      </a:r>
                    </a:p>
                  </a:txBody>
                  <a:tcPr anchor="ctr"/>
                </a:tc>
              </a:tr>
              <a:tr h="281535">
                <a:tc>
                  <a:txBody>
                    <a:bodyPr/>
                    <a:lstStyle/>
                    <a:p>
                      <a:r>
                        <a:rPr lang="en-AU" sz="1200" i="1" u="none" strike="noStrike" dirty="0">
                          <a:solidFill>
                            <a:srgbClr val="2483A6"/>
                          </a:solidFill>
                          <a:effectLst/>
                          <a:hlinkClick r:id="rId6" tooltip="Monorail  &#10;Society: Shonan Monorail"/>
                        </a:rPr>
                        <a:t>Shonan</a:t>
                      </a:r>
                      <a:r>
                        <a:rPr lang="en-AU" sz="1200" i="1" dirty="0"/>
                        <a:t> (Mitsubishi)</a:t>
                      </a:r>
                    </a:p>
                  </a:txBody>
                  <a:tcPr anchor="ctr"/>
                </a:tc>
                <a:tc>
                  <a:txBody>
                    <a:bodyPr/>
                    <a:lstStyle/>
                    <a:p>
                      <a:pPr algn="ctr"/>
                      <a:r>
                        <a:rPr lang="en-AU" sz="1200" dirty="0">
                          <a:effectLst/>
                        </a:rPr>
                        <a:t>1970</a:t>
                      </a:r>
                    </a:p>
                  </a:txBody>
                  <a:tcPr anchor="ctr"/>
                </a:tc>
                <a:tc>
                  <a:txBody>
                    <a:bodyPr/>
                    <a:lstStyle/>
                    <a:p>
                      <a:pPr algn="ctr"/>
                      <a:r>
                        <a:rPr lang="en-AU" sz="1200" u="none" strike="noStrike" dirty="0">
                          <a:solidFill>
                            <a:srgbClr val="2483A6"/>
                          </a:solidFill>
                          <a:effectLst/>
                          <a:hlinkClick r:id="rId7" tooltip="The Monorail Society - SAFEGE pages"/>
                        </a:rPr>
                        <a:t>SAFEGE</a:t>
                      </a:r>
                      <a:endParaRPr lang="en-AU" sz="1200" dirty="0">
                        <a:effectLst/>
                      </a:endParaRPr>
                    </a:p>
                  </a:txBody>
                  <a:tcPr anchor="ctr"/>
                </a:tc>
                <a:tc>
                  <a:txBody>
                    <a:bodyPr/>
                    <a:lstStyle/>
                    <a:p>
                      <a:pPr algn="r"/>
                      <a:r>
                        <a:rPr lang="en-AU" sz="1200" dirty="0">
                          <a:effectLst/>
                        </a:rPr>
                        <a:t>6.6</a:t>
                      </a:r>
                    </a:p>
                  </a:txBody>
                  <a:tcPr anchor="ctr"/>
                </a:tc>
                <a:tc>
                  <a:txBody>
                    <a:bodyPr/>
                    <a:lstStyle/>
                    <a:p>
                      <a:pPr algn="r"/>
                      <a:r>
                        <a:rPr lang="en-AU" sz="1200" dirty="0">
                          <a:effectLst/>
                        </a:rPr>
                        <a:t>30,000 per day</a:t>
                      </a:r>
                    </a:p>
                  </a:txBody>
                  <a:tcPr anchor="ctr"/>
                </a:tc>
              </a:tr>
              <a:tr h="327341">
                <a:tc>
                  <a:txBody>
                    <a:bodyPr/>
                    <a:lstStyle/>
                    <a:p>
                      <a:r>
                        <a:rPr lang="en-AU" sz="1200" i="1" u="none" strike="noStrike" dirty="0">
                          <a:solidFill>
                            <a:srgbClr val="2483A6"/>
                          </a:solidFill>
                          <a:effectLst/>
                          <a:hlinkClick r:id="rId8" tooltip="Monorail  &#10;Society:  &#10;Kitakyushu Monorail"/>
                        </a:rPr>
                        <a:t>Kitakyushu, Japan</a:t>
                      </a:r>
                      <a:r>
                        <a:rPr lang="en-AU" sz="1200" i="1" dirty="0"/>
                        <a:t> (Hitachi)</a:t>
                      </a:r>
                    </a:p>
                  </a:txBody>
                  <a:tcPr anchor="ctr"/>
                </a:tc>
                <a:tc>
                  <a:txBody>
                    <a:bodyPr/>
                    <a:lstStyle/>
                    <a:p>
                      <a:pPr algn="ctr"/>
                      <a:r>
                        <a:rPr lang="en-AU" sz="1200" dirty="0">
                          <a:effectLst/>
                        </a:rPr>
                        <a:t>1985</a:t>
                      </a:r>
                    </a:p>
                  </a:txBody>
                  <a:tcPr anchor="ctr"/>
                </a:tc>
                <a:tc>
                  <a:txBody>
                    <a:bodyPr/>
                    <a:lstStyle/>
                    <a:p>
                      <a:pPr algn="ctr"/>
                      <a:r>
                        <a:rPr lang="en-AU" sz="1200" u="none" strike="noStrike" dirty="0">
                          <a:solidFill>
                            <a:srgbClr val="2483A6"/>
                          </a:solidFill>
                          <a:effectLst/>
                          <a:hlinkClick r:id="rId5" tooltip="The Monorail Society - ALWEG pages"/>
                        </a:rPr>
                        <a:t>ALWEG</a:t>
                      </a:r>
                      <a:endParaRPr lang="en-AU" sz="1200" dirty="0">
                        <a:effectLst/>
                      </a:endParaRPr>
                    </a:p>
                  </a:txBody>
                  <a:tcPr anchor="ctr"/>
                </a:tc>
                <a:tc>
                  <a:txBody>
                    <a:bodyPr/>
                    <a:lstStyle/>
                    <a:p>
                      <a:pPr algn="r"/>
                      <a:r>
                        <a:rPr lang="en-AU" sz="1200" dirty="0">
                          <a:effectLst/>
                        </a:rPr>
                        <a:t>8.8</a:t>
                      </a:r>
                    </a:p>
                  </a:txBody>
                  <a:tcPr anchor="ctr"/>
                </a:tc>
                <a:tc>
                  <a:txBody>
                    <a:bodyPr/>
                    <a:lstStyle/>
                    <a:p>
                      <a:pPr algn="r"/>
                      <a:r>
                        <a:rPr lang="en-AU" sz="1200" dirty="0">
                          <a:effectLst/>
                        </a:rPr>
                        <a:t>31,700 per day</a:t>
                      </a:r>
                    </a:p>
                  </a:txBody>
                  <a:tcPr anchor="ctr"/>
                </a:tc>
              </a:tr>
              <a:tr h="281535">
                <a:tc>
                  <a:txBody>
                    <a:bodyPr/>
                    <a:lstStyle/>
                    <a:p>
                      <a:r>
                        <a:rPr lang="en-AU" sz="1200" i="1" u="none" strike="noStrike" dirty="0">
                          <a:solidFill>
                            <a:srgbClr val="2483A6"/>
                          </a:solidFill>
                          <a:effectLst/>
                          <a:hlinkClick r:id="rId9" tooltip="Monorail  &#10;Society: Chiba Monorail"/>
                        </a:rPr>
                        <a:t>Chiba</a:t>
                      </a:r>
                      <a:r>
                        <a:rPr lang="en-AU" sz="1200" i="1" dirty="0"/>
                        <a:t> (Mitsubishi)</a:t>
                      </a:r>
                    </a:p>
                  </a:txBody>
                  <a:tcPr anchor="ctr"/>
                </a:tc>
                <a:tc>
                  <a:txBody>
                    <a:bodyPr/>
                    <a:lstStyle/>
                    <a:p>
                      <a:pPr algn="ctr"/>
                      <a:r>
                        <a:rPr lang="en-AU" sz="1200" dirty="0">
                          <a:effectLst/>
                        </a:rPr>
                        <a:t>1988</a:t>
                      </a:r>
                    </a:p>
                  </a:txBody>
                  <a:tcPr anchor="ctr"/>
                </a:tc>
                <a:tc>
                  <a:txBody>
                    <a:bodyPr/>
                    <a:lstStyle/>
                    <a:p>
                      <a:pPr algn="ctr"/>
                      <a:r>
                        <a:rPr lang="en-AU" sz="1200" u="none" strike="noStrike" dirty="0">
                          <a:solidFill>
                            <a:srgbClr val="2483A6"/>
                          </a:solidFill>
                          <a:effectLst/>
                          <a:hlinkClick r:id="rId7" tooltip="The Monorail Society - SAFEGE pages"/>
                        </a:rPr>
                        <a:t>SAFEGE</a:t>
                      </a:r>
                      <a:endParaRPr lang="en-AU" sz="1200" dirty="0">
                        <a:effectLst/>
                      </a:endParaRPr>
                    </a:p>
                  </a:txBody>
                  <a:tcPr anchor="ctr"/>
                </a:tc>
                <a:tc>
                  <a:txBody>
                    <a:bodyPr/>
                    <a:lstStyle/>
                    <a:p>
                      <a:pPr algn="r"/>
                      <a:r>
                        <a:rPr lang="en-AU" sz="1200" dirty="0">
                          <a:effectLst/>
                        </a:rPr>
                        <a:t>15.5</a:t>
                      </a:r>
                    </a:p>
                  </a:txBody>
                  <a:tcPr anchor="ctr"/>
                </a:tc>
                <a:tc>
                  <a:txBody>
                    <a:bodyPr/>
                    <a:lstStyle/>
                    <a:p>
                      <a:pPr algn="r"/>
                      <a:r>
                        <a:rPr lang="en-AU" sz="1200" dirty="0">
                          <a:effectLst/>
                        </a:rPr>
                        <a:t>45,000 per day</a:t>
                      </a:r>
                    </a:p>
                  </a:txBody>
                  <a:tcPr anchor="ctr"/>
                </a:tc>
              </a:tr>
              <a:tr h="281535">
                <a:tc>
                  <a:txBody>
                    <a:bodyPr/>
                    <a:lstStyle/>
                    <a:p>
                      <a:r>
                        <a:rPr lang="en-AU" sz="1200" u="none" strike="noStrike" dirty="0">
                          <a:solidFill>
                            <a:srgbClr val="2483A6"/>
                          </a:solidFill>
                          <a:effectLst/>
                          <a:hlinkClick r:id="rId10" tooltip="Monorail Society: Osaka  &#10;monorail"/>
                        </a:rPr>
                        <a:t>Osaka, Japan</a:t>
                      </a:r>
                      <a:r>
                        <a:rPr lang="en-AU" sz="1200" dirty="0"/>
                        <a:t> (Hitachi)</a:t>
                      </a:r>
                    </a:p>
                  </a:txBody>
                  <a:tcPr anchor="ctr"/>
                </a:tc>
                <a:tc>
                  <a:txBody>
                    <a:bodyPr/>
                    <a:lstStyle/>
                    <a:p>
                      <a:pPr algn="ctr"/>
                      <a:r>
                        <a:rPr lang="en-AU" sz="1200" dirty="0">
                          <a:effectLst/>
                        </a:rPr>
                        <a:t>1990</a:t>
                      </a:r>
                    </a:p>
                  </a:txBody>
                  <a:tcPr anchor="ctr"/>
                </a:tc>
                <a:tc>
                  <a:txBody>
                    <a:bodyPr/>
                    <a:lstStyle/>
                    <a:p>
                      <a:pPr algn="ctr"/>
                      <a:r>
                        <a:rPr lang="en-AU" sz="1200" u="none" strike="noStrike" dirty="0">
                          <a:solidFill>
                            <a:srgbClr val="2483A6"/>
                          </a:solidFill>
                          <a:effectLst/>
                          <a:hlinkClick r:id="rId5" tooltip="The Monorail Society - ALWEG pages"/>
                        </a:rPr>
                        <a:t>ALWEG</a:t>
                      </a:r>
                      <a:endParaRPr lang="en-AU" sz="1200" dirty="0">
                        <a:effectLst/>
                      </a:endParaRPr>
                    </a:p>
                  </a:txBody>
                  <a:tcPr anchor="ctr"/>
                </a:tc>
                <a:tc>
                  <a:txBody>
                    <a:bodyPr/>
                    <a:lstStyle/>
                    <a:p>
                      <a:pPr algn="r"/>
                      <a:r>
                        <a:rPr lang="en-AU" sz="1200" dirty="0">
                          <a:effectLst/>
                        </a:rPr>
                        <a:t>28</a:t>
                      </a:r>
                    </a:p>
                  </a:txBody>
                  <a:tcPr anchor="ctr"/>
                </a:tc>
                <a:tc>
                  <a:txBody>
                    <a:bodyPr/>
                    <a:lstStyle/>
                    <a:p>
                      <a:pPr algn="r"/>
                      <a:r>
                        <a:rPr lang="en-AU" sz="1200" dirty="0">
                          <a:effectLst/>
                        </a:rPr>
                        <a:t>100,000 per day</a:t>
                      </a:r>
                    </a:p>
                  </a:txBody>
                  <a:tcPr anchor="ctr"/>
                </a:tc>
              </a:tr>
              <a:tr h="281535">
                <a:tc>
                  <a:txBody>
                    <a:bodyPr/>
                    <a:lstStyle/>
                    <a:p>
                      <a:r>
                        <a:rPr lang="en-AU" sz="1200" u="none" strike="noStrike" dirty="0">
                          <a:solidFill>
                            <a:srgbClr val="2483A6"/>
                          </a:solidFill>
                          <a:effectLst/>
                          <a:hlinkClick r:id="rId11" tooltip="Monorail Society: Tama  &#10;Monorail"/>
                        </a:rPr>
                        <a:t>Tama, Japan</a:t>
                      </a:r>
                      <a:r>
                        <a:rPr lang="en-AU" sz="1200" dirty="0"/>
                        <a:t> (Hitachi)</a:t>
                      </a:r>
                    </a:p>
                  </a:txBody>
                  <a:tcPr anchor="ctr"/>
                </a:tc>
                <a:tc>
                  <a:txBody>
                    <a:bodyPr/>
                    <a:lstStyle/>
                    <a:p>
                      <a:pPr algn="ctr"/>
                      <a:r>
                        <a:rPr lang="en-AU" sz="1200" dirty="0">
                          <a:effectLst/>
                        </a:rPr>
                        <a:t>1998</a:t>
                      </a:r>
                    </a:p>
                  </a:txBody>
                  <a:tcPr anchor="ctr"/>
                </a:tc>
                <a:tc>
                  <a:txBody>
                    <a:bodyPr/>
                    <a:lstStyle/>
                    <a:p>
                      <a:pPr algn="ctr"/>
                      <a:r>
                        <a:rPr lang="en-AU" sz="1200" u="none" strike="noStrike" dirty="0">
                          <a:solidFill>
                            <a:srgbClr val="2483A6"/>
                          </a:solidFill>
                          <a:effectLst/>
                          <a:hlinkClick r:id="rId5" tooltip="The Monorail Society - ALWEG pages"/>
                        </a:rPr>
                        <a:t>ALWEG</a:t>
                      </a:r>
                      <a:endParaRPr lang="en-AU" sz="1200" dirty="0">
                        <a:effectLst/>
                      </a:endParaRPr>
                    </a:p>
                  </a:txBody>
                  <a:tcPr anchor="ctr"/>
                </a:tc>
                <a:tc>
                  <a:txBody>
                    <a:bodyPr/>
                    <a:lstStyle/>
                    <a:p>
                      <a:pPr algn="r"/>
                      <a:r>
                        <a:rPr lang="en-AU" sz="1200" dirty="0">
                          <a:effectLst/>
                        </a:rPr>
                        <a:t>16</a:t>
                      </a:r>
                    </a:p>
                  </a:txBody>
                  <a:tcPr anchor="ctr"/>
                </a:tc>
                <a:tc>
                  <a:txBody>
                    <a:bodyPr/>
                    <a:lstStyle/>
                    <a:p>
                      <a:pPr algn="r"/>
                      <a:r>
                        <a:rPr lang="en-AU" sz="1200" dirty="0">
                          <a:effectLst/>
                        </a:rPr>
                        <a:t>92,700 per day</a:t>
                      </a:r>
                    </a:p>
                  </a:txBody>
                  <a:tcPr anchor="ctr"/>
                </a:tc>
              </a:tr>
              <a:tr h="327341">
                <a:tc>
                  <a:txBody>
                    <a:bodyPr/>
                    <a:lstStyle/>
                    <a:p>
                      <a:r>
                        <a:rPr lang="en-AU" sz="1200" i="1" u="none" strike="noStrike" dirty="0">
                          <a:solidFill>
                            <a:srgbClr val="2483A6"/>
                          </a:solidFill>
                          <a:effectLst/>
                          <a:hlinkClick r:id="rId12" tooltip="Monorail Society:  &#10;Okinawa Monorail"/>
                        </a:rPr>
                        <a:t>Naha, Okinawa, Japan</a:t>
                      </a:r>
                      <a:r>
                        <a:rPr lang="en-AU" sz="1200" i="1" dirty="0"/>
                        <a:t> (Hitachi)</a:t>
                      </a:r>
                    </a:p>
                  </a:txBody>
                  <a:tcPr anchor="ctr"/>
                </a:tc>
                <a:tc>
                  <a:txBody>
                    <a:bodyPr/>
                    <a:lstStyle/>
                    <a:p>
                      <a:pPr algn="ctr"/>
                      <a:r>
                        <a:rPr lang="en-AU" sz="1200" dirty="0">
                          <a:effectLst/>
                        </a:rPr>
                        <a:t>2003</a:t>
                      </a:r>
                    </a:p>
                  </a:txBody>
                  <a:tcPr anchor="ctr"/>
                </a:tc>
                <a:tc>
                  <a:txBody>
                    <a:bodyPr/>
                    <a:lstStyle/>
                    <a:p>
                      <a:pPr algn="ctr"/>
                      <a:r>
                        <a:rPr lang="en-AU" sz="1200" u="none" strike="noStrike" dirty="0">
                          <a:solidFill>
                            <a:srgbClr val="2483A6"/>
                          </a:solidFill>
                          <a:effectLst/>
                          <a:hlinkClick r:id="rId5" tooltip="The Monorail Society - ALWEG pages"/>
                        </a:rPr>
                        <a:t>ALWEG</a:t>
                      </a:r>
                      <a:endParaRPr lang="en-AU" sz="1200" dirty="0">
                        <a:effectLst/>
                      </a:endParaRPr>
                    </a:p>
                  </a:txBody>
                  <a:tcPr anchor="ctr"/>
                </a:tc>
                <a:tc>
                  <a:txBody>
                    <a:bodyPr/>
                    <a:lstStyle/>
                    <a:p>
                      <a:pPr algn="r"/>
                      <a:r>
                        <a:rPr lang="en-AU" sz="1200" dirty="0">
                          <a:effectLst/>
                        </a:rPr>
                        <a:t>12.8</a:t>
                      </a:r>
                    </a:p>
                  </a:txBody>
                  <a:tcPr anchor="ctr"/>
                </a:tc>
                <a:tc>
                  <a:txBody>
                    <a:bodyPr/>
                    <a:lstStyle/>
                    <a:p>
                      <a:pPr algn="r"/>
                      <a:r>
                        <a:rPr lang="en-AU" sz="1200" dirty="0">
                          <a:effectLst/>
                        </a:rPr>
                        <a:t>35,000 per day</a:t>
                      </a:r>
                    </a:p>
                  </a:txBody>
                  <a:tcPr anchor="ctr"/>
                </a:tc>
              </a:tr>
              <a:tr h="402879">
                <a:tc>
                  <a:txBody>
                    <a:bodyPr/>
                    <a:lstStyle/>
                    <a:p>
                      <a:r>
                        <a:rPr lang="en-AU" sz="1200" u="none" strike="noStrike" dirty="0">
                          <a:solidFill>
                            <a:srgbClr val="2483A6"/>
                          </a:solidFill>
                          <a:effectLst/>
                          <a:hlinkClick r:id="rId13" tooltip="Monorail  &#10;Society: Kuala LumpurMonorail"/>
                        </a:rPr>
                        <a:t>Kuala Lumpur, Malaysia</a:t>
                      </a:r>
                      <a:r>
                        <a:rPr lang="en-AU" sz="1200" dirty="0"/>
                        <a:t> (Monorail Malaysia)</a:t>
                      </a:r>
                    </a:p>
                  </a:txBody>
                  <a:tcPr anchor="ctr"/>
                </a:tc>
                <a:tc>
                  <a:txBody>
                    <a:bodyPr/>
                    <a:lstStyle/>
                    <a:p>
                      <a:pPr algn="ctr"/>
                      <a:r>
                        <a:rPr lang="en-AU" sz="1200" dirty="0">
                          <a:effectLst/>
                        </a:rPr>
                        <a:t>2003</a:t>
                      </a:r>
                    </a:p>
                  </a:txBody>
                  <a:tcPr anchor="ctr"/>
                </a:tc>
                <a:tc>
                  <a:txBody>
                    <a:bodyPr/>
                    <a:lstStyle/>
                    <a:p>
                      <a:pPr algn="ctr"/>
                      <a:r>
                        <a:rPr lang="en-AU" sz="1200" u="none" strike="noStrike" dirty="0">
                          <a:solidFill>
                            <a:srgbClr val="2483A6"/>
                          </a:solidFill>
                          <a:effectLst/>
                          <a:hlinkClick r:id="rId5" tooltip="The Monorail Society - ALWEG pages"/>
                        </a:rPr>
                        <a:t>ALWEG</a:t>
                      </a:r>
                      <a:endParaRPr lang="en-AU" sz="1200" dirty="0">
                        <a:effectLst/>
                      </a:endParaRPr>
                    </a:p>
                  </a:txBody>
                  <a:tcPr anchor="ctr"/>
                </a:tc>
                <a:tc>
                  <a:txBody>
                    <a:bodyPr/>
                    <a:lstStyle/>
                    <a:p>
                      <a:pPr algn="r"/>
                      <a:r>
                        <a:rPr lang="en-AU" sz="1200" dirty="0">
                          <a:effectLst/>
                        </a:rPr>
                        <a:t>8.6</a:t>
                      </a:r>
                    </a:p>
                  </a:txBody>
                  <a:tcPr anchor="ctr"/>
                </a:tc>
                <a:tc>
                  <a:txBody>
                    <a:bodyPr/>
                    <a:lstStyle/>
                    <a:p>
                      <a:pPr algn="r"/>
                      <a:r>
                        <a:rPr lang="en-AU" sz="1200" dirty="0">
                          <a:effectLst/>
                        </a:rPr>
                        <a:t>45,000 per day</a:t>
                      </a:r>
                    </a:p>
                  </a:txBody>
                  <a:tcPr anchor="ctr"/>
                </a:tc>
              </a:tr>
              <a:tr h="478420">
                <a:tc>
                  <a:txBody>
                    <a:bodyPr/>
                    <a:lstStyle/>
                    <a:p>
                      <a:r>
                        <a:rPr lang="en-AU" sz="1200" u="none" strike="noStrike" dirty="0">
                          <a:solidFill>
                            <a:srgbClr val="2483A6"/>
                          </a:solidFill>
                          <a:effectLst/>
                          <a:hlinkClick r:id="rId14" tooltip="Monorail Society: Palm Jumeirah, United Arab Emirates"/>
                        </a:rPr>
                        <a:t>Palm Jumeirah, United Arab Emirates</a:t>
                      </a:r>
                      <a:r>
                        <a:rPr lang="en-AU" sz="1200" dirty="0"/>
                        <a:t>(Hitachi)</a:t>
                      </a:r>
                    </a:p>
                  </a:txBody>
                  <a:tcPr anchor="ctr"/>
                </a:tc>
                <a:tc>
                  <a:txBody>
                    <a:bodyPr/>
                    <a:lstStyle/>
                    <a:p>
                      <a:pPr algn="ctr"/>
                      <a:r>
                        <a:rPr lang="en-AU" sz="1200" dirty="0">
                          <a:effectLst/>
                        </a:rPr>
                        <a:t>2003</a:t>
                      </a:r>
                    </a:p>
                  </a:txBody>
                  <a:tcPr anchor="ctr"/>
                </a:tc>
                <a:tc>
                  <a:txBody>
                    <a:bodyPr/>
                    <a:lstStyle/>
                    <a:p>
                      <a:pPr algn="ctr"/>
                      <a:r>
                        <a:rPr lang="en-AU" sz="1200" u="none" strike="noStrike" dirty="0">
                          <a:solidFill>
                            <a:srgbClr val="2483A6"/>
                          </a:solidFill>
                          <a:effectLst/>
                          <a:hlinkClick r:id="rId5" tooltip="The Monorail Society - ALWEG pages"/>
                        </a:rPr>
                        <a:t>ALWEG</a:t>
                      </a:r>
                      <a:endParaRPr lang="en-AU" sz="1200" dirty="0">
                        <a:effectLst/>
                      </a:endParaRPr>
                    </a:p>
                  </a:txBody>
                  <a:tcPr anchor="ctr"/>
                </a:tc>
                <a:tc>
                  <a:txBody>
                    <a:bodyPr/>
                    <a:lstStyle/>
                    <a:p>
                      <a:pPr algn="r"/>
                      <a:r>
                        <a:rPr lang="en-AU" sz="1200" dirty="0">
                          <a:effectLst/>
                        </a:rPr>
                        <a:t>5.4</a:t>
                      </a:r>
                    </a:p>
                  </a:txBody>
                  <a:tcPr anchor="ctr"/>
                </a:tc>
                <a:tc>
                  <a:txBody>
                    <a:bodyPr/>
                    <a:lstStyle/>
                    <a:p>
                      <a:pPr algn="r"/>
                      <a:r>
                        <a:rPr lang="en-AU" sz="1200" dirty="0">
                          <a:effectLst/>
                        </a:rPr>
                        <a:t>40,000 per day</a:t>
                      </a:r>
                    </a:p>
                  </a:txBody>
                  <a:tcPr anchor="ctr"/>
                </a:tc>
              </a:tr>
              <a:tr h="402879">
                <a:tc>
                  <a:txBody>
                    <a:bodyPr/>
                    <a:lstStyle/>
                    <a:p>
                      <a:r>
                        <a:rPr lang="en-AU" sz="1200" u="none" strike="noStrike" dirty="0">
                          <a:solidFill>
                            <a:srgbClr val="2483A6"/>
                          </a:solidFill>
                          <a:effectLst/>
                          <a:hlinkClick r:id="rId15" tooltip="Monorail Society: Las Vegas Monorail, Nevada"/>
                        </a:rPr>
                        <a:t>Las Vegas Monorail, Nevada</a:t>
                      </a:r>
                      <a:r>
                        <a:rPr lang="en-AU" sz="1200" dirty="0"/>
                        <a:t> (Bombardier)</a:t>
                      </a:r>
                    </a:p>
                  </a:txBody>
                  <a:tcPr anchor="ctr"/>
                </a:tc>
                <a:tc>
                  <a:txBody>
                    <a:bodyPr/>
                    <a:lstStyle/>
                    <a:p>
                      <a:pPr algn="ctr"/>
                      <a:r>
                        <a:rPr lang="en-AU" sz="1200" dirty="0">
                          <a:effectLst/>
                        </a:rPr>
                        <a:t>2004</a:t>
                      </a:r>
                    </a:p>
                  </a:txBody>
                  <a:tcPr anchor="ctr"/>
                </a:tc>
                <a:tc>
                  <a:txBody>
                    <a:bodyPr/>
                    <a:lstStyle/>
                    <a:p>
                      <a:pPr algn="ctr"/>
                      <a:r>
                        <a:rPr lang="en-AU" sz="1200" u="none" strike="noStrike" dirty="0">
                          <a:solidFill>
                            <a:srgbClr val="2483A6"/>
                          </a:solidFill>
                          <a:effectLst/>
                          <a:hlinkClick r:id="rId5" tooltip="The Monorail Society - ALWEG pages"/>
                        </a:rPr>
                        <a:t>ALWEG</a:t>
                      </a:r>
                      <a:endParaRPr lang="en-AU" sz="1200" dirty="0">
                        <a:effectLst/>
                      </a:endParaRPr>
                    </a:p>
                  </a:txBody>
                  <a:tcPr anchor="ctr"/>
                </a:tc>
                <a:tc>
                  <a:txBody>
                    <a:bodyPr/>
                    <a:lstStyle/>
                    <a:p>
                      <a:pPr algn="r"/>
                      <a:r>
                        <a:rPr lang="en-AU" sz="1200" dirty="0">
                          <a:effectLst/>
                        </a:rPr>
                        <a:t>6.3</a:t>
                      </a:r>
                    </a:p>
                  </a:txBody>
                  <a:tcPr anchor="ctr"/>
                </a:tc>
                <a:tc>
                  <a:txBody>
                    <a:bodyPr/>
                    <a:lstStyle/>
                    <a:p>
                      <a:pPr algn="r"/>
                      <a:r>
                        <a:rPr lang="en-AU" sz="1200" dirty="0">
                          <a:effectLst/>
                        </a:rPr>
                        <a:t>30,000 per day</a:t>
                      </a:r>
                    </a:p>
                  </a:txBody>
                  <a:tcPr anchor="ctr"/>
                </a:tc>
              </a:tr>
              <a:tr h="478420">
                <a:tc>
                  <a:txBody>
                    <a:bodyPr/>
                    <a:lstStyle/>
                    <a:p>
                      <a:r>
                        <a:rPr lang="en-AU" sz="1200" u="none" strike="noStrike" dirty="0">
                          <a:solidFill>
                            <a:srgbClr val="2483A6"/>
                          </a:solidFill>
                          <a:effectLst/>
                          <a:hlinkClick r:id="rId16" tooltip="Monorail  &#10;Society: Chongqing Monorail"/>
                        </a:rPr>
                        <a:t>Chongqing Monorail</a:t>
                      </a:r>
                      <a:r>
                        <a:rPr lang="en-AU" sz="1200" dirty="0"/>
                        <a:t> (Hitachi</a:t>
                      </a:r>
                      <a:r>
                        <a:rPr lang="en-AU" sz="1200" dirty="0" smtClean="0"/>
                        <a:t>)</a:t>
                      </a:r>
                      <a:endParaRPr lang="en-AU" sz="1200" dirty="0"/>
                    </a:p>
                  </a:txBody>
                  <a:tcPr anchor="ctr"/>
                </a:tc>
                <a:tc>
                  <a:txBody>
                    <a:bodyPr/>
                    <a:lstStyle/>
                    <a:p>
                      <a:pPr algn="ctr"/>
                      <a:r>
                        <a:rPr lang="en-AU" sz="1200" dirty="0">
                          <a:effectLst/>
                        </a:rPr>
                        <a:t>2005</a:t>
                      </a:r>
                    </a:p>
                  </a:txBody>
                  <a:tcPr anchor="ctr"/>
                </a:tc>
                <a:tc>
                  <a:txBody>
                    <a:bodyPr/>
                    <a:lstStyle/>
                    <a:p>
                      <a:pPr algn="ctr"/>
                      <a:r>
                        <a:rPr lang="en-AU" sz="1200" u="none" strike="noStrike" dirty="0">
                          <a:solidFill>
                            <a:srgbClr val="2483A6"/>
                          </a:solidFill>
                          <a:effectLst/>
                          <a:hlinkClick r:id="rId5" tooltip="The Monorail Society - ALWEG pages"/>
                        </a:rPr>
                        <a:t>ALWEG</a:t>
                      </a:r>
                      <a:endParaRPr lang="en-AU" sz="1200" dirty="0">
                        <a:effectLst/>
                      </a:endParaRPr>
                    </a:p>
                  </a:txBody>
                  <a:tcPr anchor="ctr"/>
                </a:tc>
                <a:tc>
                  <a:txBody>
                    <a:bodyPr/>
                    <a:lstStyle/>
                    <a:p>
                      <a:pPr algn="r"/>
                      <a:r>
                        <a:rPr lang="en-AU" sz="1200" dirty="0">
                          <a:effectLst/>
                        </a:rPr>
                        <a:t>74.6</a:t>
                      </a:r>
                    </a:p>
                  </a:txBody>
                  <a:tcPr anchor="ctr"/>
                </a:tc>
                <a:tc>
                  <a:txBody>
                    <a:bodyPr/>
                    <a:lstStyle/>
                    <a:p>
                      <a:pPr algn="r"/>
                      <a:r>
                        <a:rPr lang="en-AU" sz="1200" dirty="0">
                          <a:effectLst/>
                        </a:rPr>
                        <a:t>30,000 per hour</a:t>
                      </a:r>
                    </a:p>
                  </a:txBody>
                  <a:tcPr anchor="ctr"/>
                </a:tc>
              </a:tr>
              <a:tr h="281535">
                <a:tc>
                  <a:txBody>
                    <a:bodyPr/>
                    <a:lstStyle/>
                    <a:p>
                      <a:r>
                        <a:rPr lang="en-AU" sz="1200" u="none" strike="noStrike" dirty="0">
                          <a:solidFill>
                            <a:srgbClr val="2483A6"/>
                          </a:solidFill>
                          <a:effectLst/>
                          <a:hlinkClick r:id="rId17" tooltip="Monorail  &#10;Society:  &#10;Mumbai, India"/>
                        </a:rPr>
                        <a:t>Mumbai, India</a:t>
                      </a:r>
                      <a:r>
                        <a:rPr lang="en-AU" sz="1200" dirty="0"/>
                        <a:t> (Scomi)</a:t>
                      </a:r>
                    </a:p>
                  </a:txBody>
                  <a:tcPr anchor="ctr"/>
                </a:tc>
                <a:tc>
                  <a:txBody>
                    <a:bodyPr/>
                    <a:lstStyle/>
                    <a:p>
                      <a:pPr algn="ctr"/>
                      <a:r>
                        <a:rPr lang="en-AU" sz="1200" dirty="0">
                          <a:effectLst/>
                        </a:rPr>
                        <a:t>2014</a:t>
                      </a:r>
                    </a:p>
                  </a:txBody>
                  <a:tcPr anchor="ctr"/>
                </a:tc>
                <a:tc>
                  <a:txBody>
                    <a:bodyPr/>
                    <a:lstStyle/>
                    <a:p>
                      <a:pPr algn="ctr"/>
                      <a:r>
                        <a:rPr lang="en-AU" sz="1200" u="none" strike="noStrike" dirty="0">
                          <a:solidFill>
                            <a:srgbClr val="2483A6"/>
                          </a:solidFill>
                          <a:effectLst/>
                          <a:hlinkClick r:id="rId5" tooltip="The Monorail Society - ALWEG pages"/>
                        </a:rPr>
                        <a:t>ALWEG</a:t>
                      </a:r>
                      <a:endParaRPr lang="en-AU" sz="1200" dirty="0">
                        <a:effectLst/>
                      </a:endParaRPr>
                    </a:p>
                  </a:txBody>
                  <a:tcPr anchor="ctr"/>
                </a:tc>
                <a:tc>
                  <a:txBody>
                    <a:bodyPr/>
                    <a:lstStyle/>
                    <a:p>
                      <a:pPr algn="r"/>
                      <a:r>
                        <a:rPr lang="en-AU" sz="1200" dirty="0">
                          <a:effectLst/>
                        </a:rPr>
                        <a:t>20</a:t>
                      </a:r>
                    </a:p>
                  </a:txBody>
                  <a:tcPr anchor="ctr"/>
                </a:tc>
                <a:tc>
                  <a:txBody>
                    <a:bodyPr/>
                    <a:lstStyle/>
                    <a:p>
                      <a:pPr algn="r"/>
                      <a:r>
                        <a:rPr lang="en-AU" sz="1200" dirty="0">
                          <a:effectLst/>
                        </a:rPr>
                        <a:t>125,000 per day*</a:t>
                      </a:r>
                    </a:p>
                  </a:txBody>
                  <a:tcPr anchor="ctr"/>
                </a:tc>
              </a:tr>
              <a:tr h="402879">
                <a:tc>
                  <a:txBody>
                    <a:bodyPr/>
                    <a:lstStyle/>
                    <a:p>
                      <a:r>
                        <a:rPr lang="pt-BR" sz="1200" u="none" strike="noStrike" dirty="0" smtClean="0">
                          <a:solidFill>
                            <a:srgbClr val="2483A6"/>
                          </a:solidFill>
                          <a:effectLst/>
                          <a:hlinkClick r:id="rId18" tooltip="Monorail  &#10;Society: São Paulo, Brazil"/>
                        </a:rPr>
                        <a:t>São Paulo, Brazil Line 15</a:t>
                      </a:r>
                      <a:r>
                        <a:rPr lang="it-IT" sz="1200" dirty="0"/>
                        <a:t> (Bombardier)</a:t>
                      </a:r>
                    </a:p>
                  </a:txBody>
                  <a:tcPr anchor="ctr"/>
                </a:tc>
                <a:tc>
                  <a:txBody>
                    <a:bodyPr/>
                    <a:lstStyle/>
                    <a:p>
                      <a:pPr algn="ctr"/>
                      <a:r>
                        <a:rPr lang="en-AU" sz="1200" dirty="0">
                          <a:effectLst/>
                        </a:rPr>
                        <a:t>2014</a:t>
                      </a:r>
                    </a:p>
                  </a:txBody>
                  <a:tcPr anchor="ctr"/>
                </a:tc>
                <a:tc>
                  <a:txBody>
                    <a:bodyPr/>
                    <a:lstStyle/>
                    <a:p>
                      <a:pPr algn="ctr"/>
                      <a:r>
                        <a:rPr lang="en-AU" sz="1200" u="none" strike="noStrike" dirty="0">
                          <a:solidFill>
                            <a:srgbClr val="2483A6"/>
                          </a:solidFill>
                          <a:effectLst/>
                          <a:hlinkClick r:id="rId5" tooltip="The Monorail Society - ALWEG pages"/>
                        </a:rPr>
                        <a:t>ALWEG</a:t>
                      </a:r>
                      <a:endParaRPr lang="en-AU" sz="1200" dirty="0">
                        <a:effectLst/>
                      </a:endParaRPr>
                    </a:p>
                  </a:txBody>
                  <a:tcPr anchor="ctr"/>
                </a:tc>
                <a:tc>
                  <a:txBody>
                    <a:bodyPr/>
                    <a:lstStyle/>
                    <a:p>
                      <a:pPr algn="r"/>
                      <a:r>
                        <a:rPr lang="en-AU" sz="1200" dirty="0">
                          <a:effectLst/>
                        </a:rPr>
                        <a:t>26</a:t>
                      </a:r>
                    </a:p>
                  </a:txBody>
                  <a:tcPr anchor="ctr"/>
                </a:tc>
                <a:tc>
                  <a:txBody>
                    <a:bodyPr/>
                    <a:lstStyle/>
                    <a:p>
                      <a:pPr algn="r"/>
                      <a:r>
                        <a:rPr lang="en-AU" sz="1200" dirty="0">
                          <a:effectLst/>
                        </a:rPr>
                        <a:t>48,000 PPHPD*</a:t>
                      </a:r>
                    </a:p>
                  </a:txBody>
                  <a:tcPr anchor="ctr"/>
                </a:tc>
              </a:tr>
              <a:tr h="327341">
                <a:tc>
                  <a:txBody>
                    <a:bodyPr/>
                    <a:lstStyle/>
                    <a:p>
                      <a:r>
                        <a:rPr lang="en-AU" sz="1200" i="1" u="none" strike="noStrike" dirty="0">
                          <a:solidFill>
                            <a:srgbClr val="2483A6"/>
                          </a:solidFill>
                          <a:effectLst/>
                          <a:hlinkClick r:id="rId19" tooltip="Daegu Blog"/>
                        </a:rPr>
                        <a:t>Daegu, South Korea</a:t>
                      </a:r>
                      <a:r>
                        <a:rPr lang="en-AU" sz="1200" i="1" dirty="0"/>
                        <a:t> (Hitachi)</a:t>
                      </a:r>
                    </a:p>
                  </a:txBody>
                  <a:tcPr anchor="ctr"/>
                </a:tc>
                <a:tc>
                  <a:txBody>
                    <a:bodyPr/>
                    <a:lstStyle/>
                    <a:p>
                      <a:pPr algn="ctr"/>
                      <a:r>
                        <a:rPr lang="en-AU" sz="1200" dirty="0">
                          <a:effectLst/>
                        </a:rPr>
                        <a:t>2015</a:t>
                      </a:r>
                    </a:p>
                  </a:txBody>
                  <a:tcPr anchor="ctr"/>
                </a:tc>
                <a:tc>
                  <a:txBody>
                    <a:bodyPr/>
                    <a:lstStyle/>
                    <a:p>
                      <a:pPr algn="ctr"/>
                      <a:r>
                        <a:rPr lang="en-AU" sz="1200" u="none" strike="noStrike" dirty="0">
                          <a:solidFill>
                            <a:srgbClr val="2483A6"/>
                          </a:solidFill>
                          <a:effectLst/>
                          <a:hlinkClick r:id="rId5" tooltip="The Monorail Society - ALWEG pages"/>
                        </a:rPr>
                        <a:t>ALWEG</a:t>
                      </a:r>
                      <a:endParaRPr lang="en-AU" sz="1200" dirty="0">
                        <a:effectLst/>
                      </a:endParaRPr>
                    </a:p>
                  </a:txBody>
                  <a:tcPr anchor="ctr"/>
                </a:tc>
                <a:tc>
                  <a:txBody>
                    <a:bodyPr/>
                    <a:lstStyle/>
                    <a:p>
                      <a:pPr algn="r"/>
                      <a:r>
                        <a:rPr lang="en-AU" sz="1200" dirty="0">
                          <a:effectLst/>
                        </a:rPr>
                        <a:t>24</a:t>
                      </a:r>
                    </a:p>
                  </a:txBody>
                  <a:tcPr anchor="ctr"/>
                </a:tc>
                <a:tc>
                  <a:txBody>
                    <a:bodyPr/>
                    <a:lstStyle/>
                    <a:p>
                      <a:pPr algn="r"/>
                      <a:r>
                        <a:rPr lang="en-AU" sz="1200" dirty="0">
                          <a:effectLst/>
                        </a:rPr>
                        <a:t>N/A</a:t>
                      </a:r>
                    </a:p>
                  </a:txBody>
                  <a:tcPr anchor="ctr"/>
                </a:tc>
              </a:tr>
            </a:tbl>
          </a:graphicData>
        </a:graphic>
      </p:graphicFrame>
    </p:spTree>
    <p:extLst>
      <p:ext uri="{BB962C8B-B14F-4D97-AF65-F5344CB8AC3E}">
        <p14:creationId xmlns:p14="http://schemas.microsoft.com/office/powerpoint/2010/main" val="401561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lstStyle/>
          <a:p>
            <a:pPr algn="l"/>
            <a:r>
              <a:rPr lang="en-AU" sz="4400" dirty="0" smtClean="0"/>
              <a:t>Flat-floor walk-through interiors</a:t>
            </a:r>
            <a:endParaRPr lang="en-AU" dirty="0"/>
          </a:p>
        </p:txBody>
      </p:sp>
      <p:sp>
        <p:nvSpPr>
          <p:cNvPr id="3" name="Subtitle 2"/>
          <p:cNvSpPr>
            <a:spLocks noGrp="1"/>
          </p:cNvSpPr>
          <p:nvPr>
            <p:ph type="subTitle" idx="1"/>
          </p:nvPr>
        </p:nvSpPr>
        <p:spPr>
          <a:xfrm>
            <a:off x="520940" y="5013176"/>
            <a:ext cx="8127760" cy="864096"/>
          </a:xfrm>
        </p:spPr>
        <p:txBody>
          <a:bodyPr>
            <a:normAutofit/>
          </a:bodyPr>
          <a:lstStyle/>
          <a:p>
            <a:pPr algn="l"/>
            <a:r>
              <a:rPr lang="en-AU" sz="2000" i="1" dirty="0" smtClean="0"/>
              <a:t>A passenger cannot tell that these are monorails from the interior. </a:t>
            </a:r>
          </a:p>
          <a:p>
            <a:pPr algn="l"/>
            <a:r>
              <a:rPr lang="en-AU" sz="1600" i="1" dirty="0" smtClean="0"/>
              <a:t>(Left – Hitachi, Right – Bombardier)</a:t>
            </a:r>
            <a:endParaRPr lang="en-AU" sz="2000"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nnovia 300 Vid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26" y="2420887"/>
            <a:ext cx="2280882" cy="25317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lick  &#10;to play Bombardier Innovia 300 Vide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2420887"/>
            <a:ext cx="4562174" cy="255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74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rmAutofit/>
          </a:bodyPr>
          <a:lstStyle/>
          <a:p>
            <a:pPr algn="l"/>
            <a:r>
              <a:rPr lang="en-AU" sz="4400" dirty="0" smtClean="0"/>
              <a:t>3) Why use a monorail?</a:t>
            </a:r>
            <a:endParaRPr lang="en-AU" sz="4400" dirty="0"/>
          </a:p>
        </p:txBody>
      </p:sp>
      <p:sp>
        <p:nvSpPr>
          <p:cNvPr id="3" name="Subtitle 2"/>
          <p:cNvSpPr>
            <a:spLocks noGrp="1"/>
          </p:cNvSpPr>
          <p:nvPr>
            <p:ph type="subTitle" idx="1"/>
          </p:nvPr>
        </p:nvSpPr>
        <p:spPr>
          <a:xfrm>
            <a:off x="520940" y="2492896"/>
            <a:ext cx="8127760" cy="3744416"/>
          </a:xfrm>
        </p:spPr>
        <p:txBody>
          <a:bodyPr>
            <a:normAutofit/>
          </a:bodyPr>
          <a:lstStyle/>
          <a:p>
            <a:pPr marL="342900" indent="-342900" algn="l">
              <a:buFont typeface="Arial" panose="020B0604020202020204" pitchFamily="34" charset="0"/>
              <a:buChar char="•"/>
            </a:pPr>
            <a:r>
              <a:rPr lang="en-AU" sz="2400" b="1" i="1" dirty="0" smtClean="0"/>
              <a:t>Can be cost effective. </a:t>
            </a:r>
            <a:r>
              <a:rPr lang="en-AU" sz="2400" i="1" dirty="0" smtClean="0"/>
              <a:t>Large monorails are usually under 10% of the cost of heavy rail subway systems.</a:t>
            </a:r>
          </a:p>
          <a:p>
            <a:pPr marL="342900" indent="-342900" algn="l">
              <a:buFont typeface="Arial" panose="020B0604020202020204" pitchFamily="34" charset="0"/>
              <a:buChar char="•"/>
            </a:pPr>
            <a:r>
              <a:rPr lang="en-AU" sz="2400" b="1" i="1" dirty="0" smtClean="0"/>
              <a:t>Proven</a:t>
            </a:r>
            <a:r>
              <a:rPr lang="en-AU" sz="2400" i="1" dirty="0" smtClean="0"/>
              <a:t>. Many systems are in use carrying millions of passengers per year especially in Japan and China.</a:t>
            </a:r>
          </a:p>
          <a:p>
            <a:pPr marL="342900" indent="-342900" algn="l">
              <a:buFont typeface="Arial" panose="020B0604020202020204" pitchFamily="34" charset="0"/>
              <a:buChar char="•"/>
            </a:pPr>
            <a:r>
              <a:rPr lang="en-AU" sz="2400" b="1" i="1" dirty="0" smtClean="0"/>
              <a:t>Safe</a:t>
            </a:r>
            <a:r>
              <a:rPr lang="en-AU" sz="2400" i="1" dirty="0" smtClean="0"/>
              <a:t>. Monorails are fully grade separated. Evacuation from one train to another, to a walkway or to the ground is possible. Monorails do not flood and are not below sea level.</a:t>
            </a:r>
          </a:p>
          <a:p>
            <a:pPr marL="342900" indent="-342900" algn="l">
              <a:buFont typeface="Arial" panose="020B0604020202020204" pitchFamily="34" charset="0"/>
              <a:buChar char="•"/>
            </a:pPr>
            <a:r>
              <a:rPr lang="en-AU" sz="2400" b="1" i="1" dirty="0" smtClean="0"/>
              <a:t>Can be Automated</a:t>
            </a:r>
            <a:r>
              <a:rPr lang="en-AU" sz="2400" i="1" dirty="0" smtClean="0"/>
              <a:t>.</a:t>
            </a:r>
          </a:p>
          <a:p>
            <a:pPr marL="342900" indent="-342900" algn="l">
              <a:buFont typeface="Arial" panose="020B0604020202020204" pitchFamily="34" charset="0"/>
              <a:buChar char="•"/>
            </a:pPr>
            <a:endParaRPr lang="en-AU" sz="2800"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49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Autofit/>
          </a:bodyPr>
          <a:lstStyle/>
          <a:p>
            <a:pPr algn="l"/>
            <a:r>
              <a:rPr lang="en-AU" sz="4800" dirty="0"/>
              <a:t>Why</a:t>
            </a:r>
            <a:r>
              <a:rPr lang="en-AU" sz="4400" dirty="0"/>
              <a:t> consider a monorail? </a:t>
            </a:r>
          </a:p>
        </p:txBody>
      </p:sp>
      <p:sp>
        <p:nvSpPr>
          <p:cNvPr id="3" name="Subtitle 2"/>
          <p:cNvSpPr>
            <a:spLocks noGrp="1"/>
          </p:cNvSpPr>
          <p:nvPr>
            <p:ph type="subTitle" idx="1"/>
          </p:nvPr>
        </p:nvSpPr>
        <p:spPr>
          <a:xfrm>
            <a:off x="520940" y="2420888"/>
            <a:ext cx="8127760" cy="648072"/>
          </a:xfrm>
        </p:spPr>
        <p:txBody>
          <a:bodyPr>
            <a:normAutofit lnSpcReduction="10000"/>
          </a:bodyPr>
          <a:lstStyle/>
          <a:p>
            <a:pPr marL="342900" indent="-342900" algn="l">
              <a:buFont typeface="Arial" panose="020B0604020202020204" pitchFamily="34" charset="0"/>
              <a:buChar char="•"/>
            </a:pPr>
            <a:r>
              <a:rPr lang="en-AU" sz="2000" b="1" i="1" dirty="0" smtClean="0"/>
              <a:t>Independence</a:t>
            </a:r>
            <a:r>
              <a:rPr lang="en-AU" sz="2000" i="1" dirty="0" smtClean="0"/>
              <a:t>. No impact on existing transit systems which are already at or near capacity.</a:t>
            </a:r>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3212976"/>
            <a:ext cx="4933950" cy="3286125"/>
          </a:xfrm>
          <a:prstGeom prst="rect">
            <a:avLst/>
          </a:prstGeom>
        </p:spPr>
      </p:pic>
      <p:sp>
        <p:nvSpPr>
          <p:cNvPr id="5" name="TextBox 4"/>
          <p:cNvSpPr txBox="1"/>
          <p:nvPr/>
        </p:nvSpPr>
        <p:spPr>
          <a:xfrm>
            <a:off x="6076231" y="5229200"/>
            <a:ext cx="1728192" cy="1107996"/>
          </a:xfrm>
          <a:prstGeom prst="rect">
            <a:avLst/>
          </a:prstGeom>
          <a:noFill/>
        </p:spPr>
        <p:txBody>
          <a:bodyPr wrap="square" rtlCol="0">
            <a:spAutoFit/>
          </a:bodyPr>
          <a:lstStyle/>
          <a:p>
            <a:r>
              <a:rPr lang="en-AU" sz="1600" b="1" dirty="0" smtClean="0"/>
              <a:t>Melbourne CBD</a:t>
            </a:r>
          </a:p>
          <a:p>
            <a:r>
              <a:rPr lang="en-AU" sz="1600" dirty="0" smtClean="0"/>
              <a:t>Red: Trains</a:t>
            </a:r>
          </a:p>
          <a:p>
            <a:r>
              <a:rPr lang="en-AU" sz="1600" dirty="0" smtClean="0"/>
              <a:t>Blue: Busses</a:t>
            </a:r>
          </a:p>
          <a:p>
            <a:r>
              <a:rPr lang="en-AU" sz="1600" dirty="0" smtClean="0"/>
              <a:t>Yellow: Trams</a:t>
            </a:r>
            <a:endParaRPr lang="en-AU" sz="1600" dirty="0"/>
          </a:p>
        </p:txBody>
      </p:sp>
    </p:spTree>
    <p:extLst>
      <p:ext uri="{BB962C8B-B14F-4D97-AF65-F5344CB8AC3E}">
        <p14:creationId xmlns:p14="http://schemas.microsoft.com/office/powerpoint/2010/main" val="246002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rmAutofit/>
          </a:bodyPr>
          <a:lstStyle/>
          <a:p>
            <a:pPr algn="l"/>
            <a:r>
              <a:rPr lang="en-AU" sz="4400" dirty="0" smtClean="0"/>
              <a:t>Why Monorail?</a:t>
            </a:r>
            <a:endParaRPr lang="en-AU" sz="4400" dirty="0"/>
          </a:p>
        </p:txBody>
      </p:sp>
      <p:sp>
        <p:nvSpPr>
          <p:cNvPr id="3" name="Subtitle 2"/>
          <p:cNvSpPr>
            <a:spLocks noGrp="1"/>
          </p:cNvSpPr>
          <p:nvPr>
            <p:ph type="subTitle" idx="1"/>
          </p:nvPr>
        </p:nvSpPr>
        <p:spPr>
          <a:xfrm>
            <a:off x="533400" y="2492896"/>
            <a:ext cx="4038600" cy="3600400"/>
          </a:xfrm>
        </p:spPr>
        <p:txBody>
          <a:bodyPr>
            <a:normAutofit lnSpcReduction="10000"/>
          </a:bodyPr>
          <a:lstStyle/>
          <a:p>
            <a:pPr marL="514350" indent="-514350" algn="l">
              <a:buFont typeface="+mj-lt"/>
              <a:buAutoNum type="arabicPeriod"/>
            </a:pPr>
            <a:r>
              <a:rPr lang="en-AU" dirty="0" smtClean="0"/>
              <a:t>Why elevated?</a:t>
            </a:r>
          </a:p>
          <a:p>
            <a:pPr marL="514350" indent="-514350" algn="l">
              <a:buFont typeface="+mj-lt"/>
              <a:buAutoNum type="arabicPeriod"/>
            </a:pPr>
            <a:r>
              <a:rPr lang="en-AU" dirty="0" smtClean="0"/>
              <a:t>What is a monorail?</a:t>
            </a:r>
          </a:p>
          <a:p>
            <a:pPr marL="514350" indent="-514350" algn="l">
              <a:buFont typeface="+mj-lt"/>
              <a:buAutoNum type="arabicPeriod"/>
            </a:pPr>
            <a:r>
              <a:rPr lang="en-AU" dirty="0" smtClean="0"/>
              <a:t>Why use a monorail?</a:t>
            </a:r>
          </a:p>
          <a:p>
            <a:pPr marL="514350" indent="-514350" algn="l">
              <a:buFont typeface="+mj-lt"/>
              <a:buAutoNum type="arabicPeriod"/>
            </a:pPr>
            <a:r>
              <a:rPr lang="en-AU" dirty="0" smtClean="0"/>
              <a:t>Why </a:t>
            </a:r>
            <a:r>
              <a:rPr lang="en-AU" u="sng" dirty="0" smtClean="0"/>
              <a:t>not</a:t>
            </a:r>
            <a:r>
              <a:rPr lang="en-AU" dirty="0" smtClean="0"/>
              <a:t> use a monorail?</a:t>
            </a:r>
          </a:p>
          <a:p>
            <a:pPr marL="514350" indent="-514350" algn="l">
              <a:buFont typeface="+mj-lt"/>
              <a:buAutoNum type="arabicPeriod"/>
            </a:pPr>
            <a:r>
              <a:rPr lang="en-AU" dirty="0" smtClean="0"/>
              <a:t>The Switch Myth</a:t>
            </a:r>
          </a:p>
          <a:p>
            <a:pPr marL="514350" indent="-514350" algn="l">
              <a:buFont typeface="+mj-lt"/>
              <a:buAutoNum type="arabicPeriod"/>
            </a:pPr>
            <a:r>
              <a:rPr lang="en-AU" dirty="0" smtClean="0"/>
              <a:t>Aesthetics</a:t>
            </a:r>
          </a:p>
          <a:p>
            <a:pPr marL="514350" indent="-514350" algn="l">
              <a:buFont typeface="+mj-lt"/>
              <a:buAutoNum type="arabicPeriod"/>
            </a:pPr>
            <a:r>
              <a:rPr lang="en-AU" dirty="0" smtClean="0"/>
              <a:t>Cost figures</a:t>
            </a:r>
          </a:p>
          <a:p>
            <a:pPr marL="514350" indent="-514350" algn="l">
              <a:buFont typeface="+mj-lt"/>
              <a:buAutoNum type="arabicPeriod"/>
            </a:pPr>
            <a:endParaRPr lang="en-AU" dirty="0"/>
          </a:p>
          <a:p>
            <a:pPr marL="514350" indent="-514350" algn="l">
              <a:buFont typeface="+mj-lt"/>
              <a:buAutoNum type="arabicPeriod"/>
            </a:pPr>
            <a:endParaRPr lang="en-AU" dirty="0" smtClean="0"/>
          </a:p>
          <a:p>
            <a:pPr marL="514350" indent="-514350" algn="l">
              <a:buFont typeface="+mj-lt"/>
              <a:buAutoNum type="arabicPeriod"/>
            </a:pPr>
            <a:endParaRPr lang="en-AU" dirty="0" smtClean="0"/>
          </a:p>
          <a:p>
            <a:pPr algn="l"/>
            <a:endParaRPr lang="en-AU"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2492896"/>
            <a:ext cx="3629731" cy="35206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3498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rmAutofit/>
          </a:bodyPr>
          <a:lstStyle/>
          <a:p>
            <a:pPr algn="l"/>
            <a:r>
              <a:rPr lang="en-AU" sz="4900" dirty="0" smtClean="0"/>
              <a:t>4) Why </a:t>
            </a:r>
            <a:r>
              <a:rPr lang="en-AU" sz="4900" u="sng" dirty="0" smtClean="0"/>
              <a:t>not</a:t>
            </a:r>
            <a:r>
              <a:rPr lang="en-AU" sz="4900" dirty="0" smtClean="0"/>
              <a:t> use a monorail</a:t>
            </a:r>
            <a:r>
              <a:rPr lang="en-AU" sz="6000" dirty="0" smtClean="0"/>
              <a:t>?</a:t>
            </a:r>
            <a:endParaRPr lang="en-AU" dirty="0"/>
          </a:p>
        </p:txBody>
      </p:sp>
      <p:sp>
        <p:nvSpPr>
          <p:cNvPr id="3" name="Subtitle 2"/>
          <p:cNvSpPr>
            <a:spLocks noGrp="1"/>
          </p:cNvSpPr>
          <p:nvPr>
            <p:ph type="subTitle" idx="1"/>
          </p:nvPr>
        </p:nvSpPr>
        <p:spPr>
          <a:xfrm>
            <a:off x="520940" y="2492896"/>
            <a:ext cx="8127760" cy="3744416"/>
          </a:xfrm>
        </p:spPr>
        <p:txBody>
          <a:bodyPr>
            <a:normAutofit/>
          </a:bodyPr>
          <a:lstStyle/>
          <a:p>
            <a:pPr marL="342900" indent="-342900" algn="l">
              <a:buFont typeface="Arial" panose="020B0604020202020204" pitchFamily="34" charset="0"/>
              <a:buChar char="•"/>
            </a:pPr>
            <a:r>
              <a:rPr lang="en-AU" sz="2400" b="1" i="1" dirty="0" smtClean="0"/>
              <a:t>You have a free grade-separated easement. </a:t>
            </a:r>
            <a:r>
              <a:rPr lang="en-AU" sz="2400" i="1" dirty="0" smtClean="0"/>
              <a:t>No need for a subway or monorail in this situation.</a:t>
            </a:r>
          </a:p>
          <a:p>
            <a:pPr marL="342900" indent="-342900" algn="l">
              <a:buFont typeface="Arial" panose="020B0604020202020204" pitchFamily="34" charset="0"/>
              <a:buChar char="•"/>
            </a:pPr>
            <a:r>
              <a:rPr lang="en-AU" sz="2400" b="1" i="1" dirty="0" smtClean="0"/>
              <a:t>No traffic congestion</a:t>
            </a:r>
            <a:r>
              <a:rPr lang="en-AU" sz="2400" i="1" dirty="0" smtClean="0"/>
              <a:t>. If the roads are not busy buses or trams can be used.</a:t>
            </a:r>
          </a:p>
          <a:p>
            <a:pPr marL="342900" indent="-342900" algn="l">
              <a:buFont typeface="Arial" panose="020B0604020202020204" pitchFamily="34" charset="0"/>
              <a:buChar char="•"/>
            </a:pPr>
            <a:r>
              <a:rPr lang="en-AU" sz="2400" b="1" i="1" dirty="0" smtClean="0"/>
              <a:t>Lots of stops</a:t>
            </a:r>
            <a:r>
              <a:rPr lang="en-AU" sz="2400" i="1" dirty="0" smtClean="0"/>
              <a:t>. If you need stops every 100 meters then a monorail will be too expensive.</a:t>
            </a:r>
          </a:p>
          <a:p>
            <a:pPr marL="342900" indent="-342900" algn="l">
              <a:buFont typeface="Arial" panose="020B0604020202020204" pitchFamily="34" charset="0"/>
              <a:buChar char="•"/>
            </a:pPr>
            <a:r>
              <a:rPr lang="en-AU" sz="2400" b="1" i="1" dirty="0" smtClean="0"/>
              <a:t>No space above ground</a:t>
            </a:r>
            <a:r>
              <a:rPr lang="en-AU" sz="2400" i="1" dirty="0" smtClean="0"/>
              <a:t>. In this case subway is the only option left.</a:t>
            </a:r>
          </a:p>
          <a:p>
            <a:pPr marL="342900" indent="-342900" algn="l">
              <a:buFont typeface="Arial" panose="020B0604020202020204" pitchFamily="34" charset="0"/>
              <a:buChar char="•"/>
            </a:pPr>
            <a:endParaRPr lang="en-AU" sz="2800"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19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rmAutofit/>
          </a:bodyPr>
          <a:lstStyle/>
          <a:p>
            <a:pPr algn="l"/>
            <a:r>
              <a:rPr lang="en-AU" sz="4400" dirty="0" smtClean="0"/>
              <a:t>5) The Switch Myth</a:t>
            </a:r>
            <a:endParaRPr lang="en-AU" sz="4400" dirty="0"/>
          </a:p>
        </p:txBody>
      </p:sp>
      <p:sp>
        <p:nvSpPr>
          <p:cNvPr id="3" name="Subtitle 2"/>
          <p:cNvSpPr>
            <a:spLocks noGrp="1"/>
          </p:cNvSpPr>
          <p:nvPr>
            <p:ph type="subTitle" idx="1"/>
          </p:nvPr>
        </p:nvSpPr>
        <p:spPr>
          <a:xfrm>
            <a:off x="520940" y="2492896"/>
            <a:ext cx="8127760" cy="1368152"/>
          </a:xfrm>
        </p:spPr>
        <p:txBody>
          <a:bodyPr>
            <a:normAutofit/>
          </a:bodyPr>
          <a:lstStyle/>
          <a:p>
            <a:pPr algn="l"/>
            <a:r>
              <a:rPr lang="en-AU" sz="2400" b="1" i="1" dirty="0" smtClean="0"/>
              <a:t>Switches are a problem. </a:t>
            </a:r>
            <a:r>
              <a:rPr lang="en-AU" sz="2400" i="1" dirty="0" smtClean="0"/>
              <a:t>Reality</a:t>
            </a:r>
            <a:r>
              <a:rPr lang="en-AU" sz="2400" b="1" i="1" dirty="0" smtClean="0"/>
              <a:t>: </a:t>
            </a:r>
            <a:r>
              <a:rPr lang="en-AU" sz="2400" i="1" dirty="0" smtClean="0"/>
              <a:t>All serious monorail systems have switches that are operated thousands of times a day.</a:t>
            </a:r>
          </a:p>
          <a:p>
            <a:pPr marL="342900" indent="-342900" algn="l">
              <a:buFont typeface="Arial" panose="020B0604020202020204" pitchFamily="34" charset="0"/>
              <a:buChar char="•"/>
            </a:pPr>
            <a:endParaRPr lang="en-AU" sz="2800"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monorails.org/webpix/switch.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1600" y="3712790"/>
            <a:ext cx="142875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onorailsaustralia.com.au/Images/MonorailsAustralia_osaka_switches_t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3324077"/>
            <a:ext cx="4297069" cy="29126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monorails.org/webpix/WDWswtc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4855638"/>
            <a:ext cx="1714500"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45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rmAutofit/>
          </a:bodyPr>
          <a:lstStyle/>
          <a:p>
            <a:pPr algn="l"/>
            <a:r>
              <a:rPr lang="en-AU" sz="4400" dirty="0" smtClean="0"/>
              <a:t>6) Aesthetics</a:t>
            </a:r>
            <a:endParaRPr lang="en-AU" sz="4400" dirty="0"/>
          </a:p>
        </p:txBody>
      </p:sp>
      <p:sp>
        <p:nvSpPr>
          <p:cNvPr id="3" name="Subtitle 2"/>
          <p:cNvSpPr>
            <a:spLocks noGrp="1"/>
          </p:cNvSpPr>
          <p:nvPr>
            <p:ph type="subTitle" idx="1"/>
          </p:nvPr>
        </p:nvSpPr>
        <p:spPr>
          <a:xfrm>
            <a:off x="520940" y="2492896"/>
            <a:ext cx="8127760" cy="1368152"/>
          </a:xfrm>
        </p:spPr>
        <p:txBody>
          <a:bodyPr>
            <a:normAutofit/>
          </a:bodyPr>
          <a:lstStyle/>
          <a:p>
            <a:pPr algn="l"/>
            <a:r>
              <a:rPr lang="en-AU" sz="1600" b="1" i="1" dirty="0" smtClean="0"/>
              <a:t>We recommend a sandstone-coloured guide-way and creeper covered pillars.</a:t>
            </a:r>
            <a:endParaRPr lang="en-AU" sz="1600" i="1" dirty="0" smtClean="0"/>
          </a:p>
          <a:p>
            <a:pPr marL="342900" indent="-342900" algn="l">
              <a:buFont typeface="Arial" panose="020B0604020202020204" pitchFamily="34" charset="0"/>
              <a:buChar char="•"/>
            </a:pPr>
            <a:endParaRPr lang="en-AU" sz="1600"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hongqing Monorail (Hitac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939646"/>
            <a:ext cx="7058422" cy="361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13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rmAutofit/>
          </a:bodyPr>
          <a:lstStyle/>
          <a:p>
            <a:pPr algn="l"/>
            <a:r>
              <a:rPr lang="en-AU" sz="4400" dirty="0" smtClean="0"/>
              <a:t>Aesthetics</a:t>
            </a:r>
            <a:endParaRPr lang="en-AU" sz="4800" dirty="0"/>
          </a:p>
        </p:txBody>
      </p:sp>
      <p:sp>
        <p:nvSpPr>
          <p:cNvPr id="3" name="Subtitle 2"/>
          <p:cNvSpPr>
            <a:spLocks noGrp="1"/>
          </p:cNvSpPr>
          <p:nvPr>
            <p:ph type="subTitle" idx="1"/>
          </p:nvPr>
        </p:nvSpPr>
        <p:spPr>
          <a:xfrm>
            <a:off x="520940" y="2492896"/>
            <a:ext cx="8127760" cy="1368152"/>
          </a:xfrm>
        </p:spPr>
        <p:txBody>
          <a:bodyPr>
            <a:normAutofit/>
          </a:bodyPr>
          <a:lstStyle/>
          <a:p>
            <a:pPr algn="l"/>
            <a:endParaRPr lang="en-AU" sz="1600" i="1" dirty="0" smtClean="0"/>
          </a:p>
          <a:p>
            <a:pPr marL="342900" indent="-342900" algn="l">
              <a:buFont typeface="Arial" panose="020B0604020202020204" pitchFamily="34" charset="0"/>
              <a:buChar char="•"/>
            </a:pPr>
            <a:endParaRPr lang="en-AU" sz="1600"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monorailsaustralia.com.au/Images/MonorailsAustralia_HitachiOkinawa-Adjust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492896"/>
            <a:ext cx="6739594" cy="38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01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rmAutofit/>
          </a:bodyPr>
          <a:lstStyle/>
          <a:p>
            <a:pPr algn="l"/>
            <a:r>
              <a:rPr lang="en-AU" sz="4400" dirty="0" smtClean="0"/>
              <a:t>7) Cost figures</a:t>
            </a:r>
            <a:endParaRPr lang="en-AU" sz="4400" dirty="0"/>
          </a:p>
        </p:txBody>
      </p:sp>
      <p:sp>
        <p:nvSpPr>
          <p:cNvPr id="3" name="Subtitle 2"/>
          <p:cNvSpPr>
            <a:spLocks noGrp="1"/>
          </p:cNvSpPr>
          <p:nvPr>
            <p:ph type="subTitle" idx="1"/>
          </p:nvPr>
        </p:nvSpPr>
        <p:spPr>
          <a:xfrm>
            <a:off x="520940" y="2492896"/>
            <a:ext cx="8127760" cy="1368152"/>
          </a:xfrm>
        </p:spPr>
        <p:txBody>
          <a:bodyPr>
            <a:normAutofit/>
          </a:bodyPr>
          <a:lstStyle/>
          <a:p>
            <a:pPr algn="l"/>
            <a:endParaRPr lang="en-AU" sz="1600" i="1" dirty="0" smtClean="0"/>
          </a:p>
          <a:p>
            <a:pPr marL="342900" indent="-342900" algn="l">
              <a:buFont typeface="Arial" panose="020B0604020202020204" pitchFamily="34" charset="0"/>
              <a:buChar char="•"/>
            </a:pPr>
            <a:endParaRPr lang="en-AU" sz="1600"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2780928"/>
            <a:ext cx="7107010" cy="3693319"/>
          </a:xfrm>
          <a:prstGeom prst="rect">
            <a:avLst/>
          </a:prstGeom>
          <a:noFill/>
        </p:spPr>
        <p:txBody>
          <a:bodyPr wrap="none" rtlCol="0">
            <a:spAutoFit/>
          </a:bodyPr>
          <a:lstStyle/>
          <a:p>
            <a:r>
              <a:rPr lang="en-AU" b="1" dirty="0"/>
              <a:t>Hitachi 'Medium' and 'Large' monorails</a:t>
            </a:r>
            <a:endParaRPr lang="en-AU" dirty="0"/>
          </a:p>
          <a:p>
            <a:pPr marL="285750" indent="-285750">
              <a:buFont typeface="Arial" pitchFamily="34" charset="0"/>
              <a:buChar char="•"/>
            </a:pPr>
            <a:r>
              <a:rPr lang="en-AU" dirty="0" smtClean="0"/>
              <a:t>Cairo, Egypt: </a:t>
            </a:r>
            <a:r>
              <a:rPr lang="en-AU" dirty="0"/>
              <a:t>$US </a:t>
            </a:r>
            <a:r>
              <a:rPr lang="en-AU" dirty="0" smtClean="0"/>
              <a:t>29 </a:t>
            </a:r>
            <a:r>
              <a:rPr lang="en-AU" dirty="0"/>
              <a:t>million / km. </a:t>
            </a:r>
            <a:r>
              <a:rPr lang="en-AU" dirty="0" smtClean="0"/>
              <a:t>52 </a:t>
            </a:r>
            <a:r>
              <a:rPr lang="en-AU" dirty="0"/>
              <a:t>km. </a:t>
            </a:r>
            <a:r>
              <a:rPr lang="en-AU" dirty="0" smtClean="0"/>
              <a:t>2015 (Bombardier quote).</a:t>
            </a:r>
            <a:endParaRPr lang="en-AU" dirty="0"/>
          </a:p>
          <a:p>
            <a:pPr marL="285750" indent="-285750">
              <a:buFont typeface="Arial" pitchFamily="34" charset="0"/>
              <a:buChar char="•"/>
            </a:pPr>
            <a:r>
              <a:rPr lang="en-AU" dirty="0"/>
              <a:t>Okinawa, Japan: $US 27 million / km. 12.8 km. 1985.</a:t>
            </a:r>
          </a:p>
          <a:p>
            <a:pPr marL="285750" indent="-285750">
              <a:buFont typeface="Arial" pitchFamily="34" charset="0"/>
              <a:buChar char="•"/>
            </a:pPr>
            <a:r>
              <a:rPr lang="en-AU" dirty="0" smtClean="0"/>
              <a:t>Kitakyushu , </a:t>
            </a:r>
            <a:r>
              <a:rPr lang="en-AU" dirty="0"/>
              <a:t>Japan: $US 62 million / km. 8.8 km. 1985. (Large type)</a:t>
            </a:r>
          </a:p>
          <a:p>
            <a:pPr marL="285750" indent="-285750">
              <a:buFont typeface="Arial" pitchFamily="34" charset="0"/>
              <a:buChar char="•"/>
            </a:pPr>
            <a:r>
              <a:rPr lang="en-AU" dirty="0"/>
              <a:t>Palm Jumeirah, Dubai: $US 73 million / km. 5.4 km. 2006</a:t>
            </a:r>
            <a:r>
              <a:rPr lang="en-AU" dirty="0" smtClean="0"/>
              <a:t>.</a:t>
            </a:r>
          </a:p>
          <a:p>
            <a:endParaRPr lang="en-AU" dirty="0"/>
          </a:p>
          <a:p>
            <a:r>
              <a:rPr lang="en-AU" b="1" dirty="0"/>
              <a:t>Scomi Monorails</a:t>
            </a:r>
            <a:endParaRPr lang="en-AU" dirty="0"/>
          </a:p>
          <a:p>
            <a:pPr marL="285750" indent="-285750">
              <a:buFont typeface="Arial" pitchFamily="34" charset="0"/>
              <a:buChar char="•"/>
            </a:pPr>
            <a:r>
              <a:rPr lang="en-AU" dirty="0"/>
              <a:t>Mumbai Monorail: $US 27.25 million/km. 9 km 2008.</a:t>
            </a:r>
          </a:p>
          <a:p>
            <a:pPr marL="285750" indent="-285750">
              <a:buFont typeface="Arial" pitchFamily="34" charset="0"/>
              <a:buChar char="•"/>
            </a:pPr>
            <a:r>
              <a:rPr lang="en-AU" dirty="0"/>
              <a:t>Kuala Lumpur: $US 36 million / km. 8.6 km. 2003</a:t>
            </a:r>
            <a:r>
              <a:rPr lang="en-AU" dirty="0" smtClean="0"/>
              <a:t>.</a:t>
            </a:r>
          </a:p>
          <a:p>
            <a:pPr marL="285750" indent="-285750">
              <a:buFont typeface="Arial" pitchFamily="34" charset="0"/>
              <a:buChar char="•"/>
            </a:pPr>
            <a:endParaRPr lang="en-AU" dirty="0"/>
          </a:p>
          <a:p>
            <a:r>
              <a:rPr lang="en-AU" dirty="0" smtClean="0"/>
              <a:t>Transrapid Maglev</a:t>
            </a:r>
          </a:p>
          <a:p>
            <a:pPr marL="285750" indent="-285750">
              <a:buFont typeface="Arial" panose="020B0604020202020204" pitchFamily="34" charset="0"/>
              <a:buChar char="•"/>
            </a:pPr>
            <a:r>
              <a:rPr lang="en-AU" dirty="0" smtClean="0"/>
              <a:t>Shanghai maglev: $US 43 million/km. 30.5 km. 2004.</a:t>
            </a:r>
            <a:endParaRPr lang="en-AU" dirty="0"/>
          </a:p>
          <a:p>
            <a:endParaRPr lang="en-AU" dirty="0"/>
          </a:p>
        </p:txBody>
      </p:sp>
    </p:spTree>
    <p:extLst>
      <p:ext uri="{BB962C8B-B14F-4D97-AF65-F5344CB8AC3E}">
        <p14:creationId xmlns:p14="http://schemas.microsoft.com/office/powerpoint/2010/main" val="250331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0940" y="2492896"/>
            <a:ext cx="8127760" cy="1368152"/>
          </a:xfrm>
        </p:spPr>
        <p:txBody>
          <a:bodyPr>
            <a:normAutofit/>
          </a:bodyPr>
          <a:lstStyle/>
          <a:p>
            <a:pPr algn="l"/>
            <a:endParaRPr lang="en-AU" sz="1600" i="1" dirty="0" smtClean="0"/>
          </a:p>
          <a:p>
            <a:pPr marL="342900" indent="-342900" algn="l">
              <a:buFont typeface="Arial" panose="020B0604020202020204" pitchFamily="34" charset="0"/>
              <a:buChar char="•"/>
            </a:pPr>
            <a:endParaRPr lang="en-AU" sz="1600"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533400" y="2420888"/>
            <a:ext cx="2022376" cy="779512"/>
          </a:xfrm>
        </p:spPr>
        <p:txBody>
          <a:bodyPr>
            <a:normAutofit fontScale="90000"/>
          </a:bodyPr>
          <a:lstStyle/>
          <a:p>
            <a:r>
              <a:rPr lang="en-AU" dirty="0" smtClean="0"/>
              <a:t> </a:t>
            </a:r>
            <a:endParaRPr lang="en-AU" dirty="0"/>
          </a:p>
        </p:txBody>
      </p:sp>
      <p:sp>
        <p:nvSpPr>
          <p:cNvPr id="5" name="Rectangle 4"/>
          <p:cNvSpPr/>
          <p:nvPr/>
        </p:nvSpPr>
        <p:spPr>
          <a:xfrm>
            <a:off x="2832453" y="3244334"/>
            <a:ext cx="3479094" cy="369332"/>
          </a:xfrm>
          <a:prstGeom prst="rect">
            <a:avLst/>
          </a:prstGeom>
        </p:spPr>
        <p:txBody>
          <a:bodyPr wrap="none">
            <a:spAutoFit/>
          </a:bodyPr>
          <a:lstStyle/>
          <a:p>
            <a:r>
              <a:rPr lang="en-AU" dirty="0">
                <a:hlinkClick r:id="rId4"/>
              </a:rPr>
              <a:t>www.MonorailsAustralia.com.au </a:t>
            </a:r>
            <a:endParaRPr lang="en-AU" dirty="0"/>
          </a:p>
        </p:txBody>
      </p:sp>
    </p:spTree>
    <p:extLst>
      <p:ext uri="{BB962C8B-B14F-4D97-AF65-F5344CB8AC3E}">
        <p14:creationId xmlns:p14="http://schemas.microsoft.com/office/powerpoint/2010/main" val="397014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rmAutofit/>
          </a:bodyPr>
          <a:lstStyle/>
          <a:p>
            <a:pPr algn="l"/>
            <a:r>
              <a:rPr lang="en-AU" sz="4400" dirty="0" smtClean="0"/>
              <a:t>1) Why elevated?</a:t>
            </a:r>
            <a:endParaRPr lang="en-AU" sz="4400" dirty="0"/>
          </a:p>
        </p:txBody>
      </p:sp>
      <p:sp>
        <p:nvSpPr>
          <p:cNvPr id="3" name="Subtitle 2"/>
          <p:cNvSpPr>
            <a:spLocks noGrp="1"/>
          </p:cNvSpPr>
          <p:nvPr>
            <p:ph type="subTitle" idx="1"/>
          </p:nvPr>
        </p:nvSpPr>
        <p:spPr>
          <a:xfrm>
            <a:off x="3131840" y="2492896"/>
            <a:ext cx="5256256" cy="4025716"/>
          </a:xfrm>
        </p:spPr>
        <p:txBody>
          <a:bodyPr>
            <a:normAutofit/>
          </a:bodyPr>
          <a:lstStyle/>
          <a:p>
            <a:pPr algn="l"/>
            <a:r>
              <a:rPr lang="en-AU" sz="2400" i="1" dirty="0" smtClean="0"/>
              <a:t>Three places to put a transit system:</a:t>
            </a:r>
          </a:p>
          <a:p>
            <a:pPr marL="457200" indent="-457200" algn="l">
              <a:buFont typeface="Arial" panose="020B0604020202020204" pitchFamily="34" charset="0"/>
              <a:buChar char="•"/>
            </a:pPr>
            <a:r>
              <a:rPr lang="en-AU" sz="2400" i="1" dirty="0" smtClean="0"/>
              <a:t>Above ground level</a:t>
            </a:r>
          </a:p>
          <a:p>
            <a:pPr marL="457200" indent="-457200" algn="l">
              <a:buFont typeface="Arial" panose="020B0604020202020204" pitchFamily="34" charset="0"/>
              <a:buChar char="•"/>
            </a:pPr>
            <a:r>
              <a:rPr lang="en-AU" sz="2400" i="1" dirty="0" smtClean="0"/>
              <a:t>At ground level </a:t>
            </a:r>
            <a:endParaRPr lang="en-AU" sz="1600" i="1" dirty="0"/>
          </a:p>
          <a:p>
            <a:pPr marL="457200" indent="-457200" algn="l">
              <a:buFont typeface="Arial" panose="020B0604020202020204" pitchFamily="34" charset="0"/>
              <a:buChar char="•"/>
            </a:pPr>
            <a:r>
              <a:rPr lang="en-AU" sz="2400" i="1" dirty="0" smtClean="0"/>
              <a:t>Below ground level </a:t>
            </a:r>
            <a:r>
              <a:rPr lang="en-AU" sz="1600" i="1" dirty="0" smtClean="0"/>
              <a:t>(~$1 Billion / km)</a:t>
            </a:r>
          </a:p>
          <a:p>
            <a:pPr marL="457200" indent="-457200" algn="l">
              <a:buFont typeface="Arial" panose="020B0604020202020204" pitchFamily="34" charset="0"/>
              <a:buChar char="•"/>
            </a:pPr>
            <a:endParaRPr lang="en-AU" dirty="0" smtClean="0"/>
          </a:p>
          <a:p>
            <a:pPr algn="l"/>
            <a:r>
              <a:rPr lang="en-AU" sz="2000" dirty="0" smtClean="0"/>
              <a:t>If there is no space at ground level then above ground is quicker, easier and cheaper.</a:t>
            </a:r>
          </a:p>
          <a:p>
            <a:pPr algn="l"/>
            <a:endParaRPr lang="en-AU" sz="2000" dirty="0"/>
          </a:p>
          <a:p>
            <a:pPr algn="l"/>
            <a:endParaRPr lang="en-AU" sz="2000"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Research\MonorailAustraliaMaterial\Level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492896"/>
            <a:ext cx="2407309" cy="402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14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628799"/>
            <a:ext cx="7851648" cy="787695"/>
          </a:xfrm>
        </p:spPr>
        <p:txBody>
          <a:bodyPr>
            <a:noAutofit/>
          </a:bodyPr>
          <a:lstStyle/>
          <a:p>
            <a:pPr algn="l"/>
            <a:r>
              <a:rPr lang="en-AU" sz="4400" dirty="0" smtClean="0"/>
              <a:t>Monorail vs. Other Elevated</a:t>
            </a:r>
            <a:endParaRPr lang="en-AU" sz="4400" dirty="0"/>
          </a:p>
        </p:txBody>
      </p:sp>
      <p:sp>
        <p:nvSpPr>
          <p:cNvPr id="3" name="Subtitle 2"/>
          <p:cNvSpPr>
            <a:spLocks noGrp="1"/>
          </p:cNvSpPr>
          <p:nvPr>
            <p:ph type="subTitle" idx="1"/>
          </p:nvPr>
        </p:nvSpPr>
        <p:spPr>
          <a:xfrm>
            <a:off x="520940" y="2420888"/>
            <a:ext cx="8127760" cy="648072"/>
          </a:xfrm>
        </p:spPr>
        <p:txBody>
          <a:bodyPr>
            <a:normAutofit/>
          </a:bodyPr>
          <a:lstStyle/>
          <a:p>
            <a:pPr algn="l"/>
            <a:r>
              <a:rPr lang="en-AU" sz="2000" i="1" dirty="0" smtClean="0"/>
              <a:t>Monorail has less visual impact than other high-capacity elevated systems</a:t>
            </a:r>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128" y="2853164"/>
            <a:ext cx="2589973" cy="128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689" y="2852937"/>
            <a:ext cx="2614191" cy="1289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hongqing Monorail (Hitach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4221088"/>
            <a:ext cx="5486225" cy="242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09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rmAutofit/>
          </a:bodyPr>
          <a:lstStyle/>
          <a:p>
            <a:pPr algn="l"/>
            <a:r>
              <a:rPr lang="en-AU" sz="4400" dirty="0" smtClean="0"/>
              <a:t>2) What is a Monorail?</a:t>
            </a:r>
            <a:endParaRPr lang="en-AU" sz="4400" dirty="0"/>
          </a:p>
        </p:txBody>
      </p:sp>
      <p:sp>
        <p:nvSpPr>
          <p:cNvPr id="3" name="Subtitle 2"/>
          <p:cNvSpPr>
            <a:spLocks noGrp="1"/>
          </p:cNvSpPr>
          <p:nvPr>
            <p:ph type="subTitle" idx="1"/>
          </p:nvPr>
        </p:nvSpPr>
        <p:spPr>
          <a:xfrm>
            <a:off x="533400" y="2492896"/>
            <a:ext cx="7854696" cy="3312368"/>
          </a:xfrm>
        </p:spPr>
        <p:txBody>
          <a:bodyPr>
            <a:normAutofit fontScale="92500" lnSpcReduction="10000"/>
          </a:bodyPr>
          <a:lstStyle/>
          <a:p>
            <a:pPr algn="l"/>
            <a:r>
              <a:rPr lang="en-AU" i="1" dirty="0"/>
              <a:t>"A single rail serving as a track for passenger or freight vehicles. In most cases rail is elevated, but monorails can also run at grade, below grade or in subway tunnels. Vehicles are either suspended from or straddle a narrow guide way. </a:t>
            </a:r>
            <a:endParaRPr lang="en-AU" i="1" dirty="0" smtClean="0"/>
          </a:p>
          <a:p>
            <a:pPr algn="l"/>
            <a:r>
              <a:rPr lang="en-AU" i="1" dirty="0" smtClean="0"/>
              <a:t>Monorail </a:t>
            </a:r>
            <a:r>
              <a:rPr lang="en-AU" i="1" dirty="0"/>
              <a:t>vehicles are </a:t>
            </a:r>
            <a:r>
              <a:rPr lang="en-AU" i="1" dirty="0" smtClean="0"/>
              <a:t>wider than </a:t>
            </a:r>
            <a:r>
              <a:rPr lang="en-AU" i="1" dirty="0"/>
              <a:t>the guide way that supports them</a:t>
            </a:r>
            <a:r>
              <a:rPr lang="en-AU" i="1" dirty="0" smtClean="0"/>
              <a:t>.”</a:t>
            </a:r>
          </a:p>
          <a:p>
            <a:pPr algn="l"/>
            <a:endParaRPr lang="en-AU" i="1" dirty="0" smtClean="0"/>
          </a:p>
          <a:p>
            <a:pPr algn="l"/>
            <a:r>
              <a:rPr lang="en-AU" i="1" dirty="0" smtClean="0"/>
              <a:t>- Monorail Society</a:t>
            </a:r>
            <a:endParaRPr lang="en-AU"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78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Autofit/>
          </a:bodyPr>
          <a:lstStyle/>
          <a:p>
            <a:pPr algn="l"/>
            <a:r>
              <a:rPr lang="en-AU" sz="4000" dirty="0" smtClean="0"/>
              <a:t>High-capacity vs. tourist monorails</a:t>
            </a:r>
            <a:endParaRPr lang="en-AU" sz="4000" dirty="0"/>
          </a:p>
        </p:txBody>
      </p:sp>
      <p:sp>
        <p:nvSpPr>
          <p:cNvPr id="3" name="Subtitle 2"/>
          <p:cNvSpPr>
            <a:spLocks noGrp="1"/>
          </p:cNvSpPr>
          <p:nvPr>
            <p:ph type="subTitle" idx="1"/>
          </p:nvPr>
        </p:nvSpPr>
        <p:spPr>
          <a:xfrm>
            <a:off x="533400" y="2492896"/>
            <a:ext cx="6342856" cy="3816424"/>
          </a:xfrm>
        </p:spPr>
        <p:txBody>
          <a:bodyPr>
            <a:normAutofit fontScale="77500" lnSpcReduction="20000"/>
          </a:bodyPr>
          <a:lstStyle/>
          <a:p>
            <a:pPr algn="l"/>
            <a:r>
              <a:rPr lang="en-AU" b="1" dirty="0" smtClean="0"/>
              <a:t>High Capacity </a:t>
            </a:r>
            <a:r>
              <a:rPr lang="en-AU" b="1" dirty="0" smtClean="0"/>
              <a:t>Monorails</a:t>
            </a:r>
            <a:endParaRPr lang="en-AU" b="1" dirty="0" smtClean="0"/>
          </a:p>
          <a:p>
            <a:pPr marL="457200" indent="-457200" algn="l">
              <a:buFont typeface="Arial" pitchFamily="34" charset="0"/>
              <a:buChar char="•"/>
            </a:pPr>
            <a:r>
              <a:rPr lang="en-AU" dirty="0" smtClean="0"/>
              <a:t>Flat floor allows passengers to walk-through the train</a:t>
            </a:r>
          </a:p>
          <a:p>
            <a:pPr marL="457200" indent="-457200" algn="l">
              <a:buFont typeface="Arial" pitchFamily="34" charset="0"/>
              <a:buChar char="•"/>
            </a:pPr>
            <a:r>
              <a:rPr lang="en-AU" dirty="0" smtClean="0"/>
              <a:t>Two tracks allows travel in both directions</a:t>
            </a:r>
          </a:p>
          <a:p>
            <a:pPr marL="457200" indent="-457200" algn="l">
              <a:buFont typeface="Arial" pitchFamily="34" charset="0"/>
              <a:buChar char="•"/>
            </a:pPr>
            <a:r>
              <a:rPr lang="en-AU" dirty="0" smtClean="0"/>
              <a:t>Hundreds of passengers per train</a:t>
            </a:r>
          </a:p>
          <a:p>
            <a:pPr marL="457200" indent="-457200" algn="l">
              <a:buFont typeface="Arial" pitchFamily="34" charset="0"/>
              <a:buChar char="•"/>
            </a:pPr>
            <a:endParaRPr lang="en-AU" dirty="0"/>
          </a:p>
          <a:p>
            <a:pPr algn="l"/>
            <a:r>
              <a:rPr lang="en-AU" b="1" dirty="0" smtClean="0"/>
              <a:t>Tourist Monorails</a:t>
            </a:r>
          </a:p>
          <a:p>
            <a:pPr marL="457200" indent="-457200" algn="l">
              <a:buFont typeface="Arial" pitchFamily="34" charset="0"/>
              <a:buChar char="•"/>
            </a:pPr>
            <a:r>
              <a:rPr lang="en-AU" dirty="0" smtClean="0"/>
              <a:t>Separate carriages - cannot walk through </a:t>
            </a:r>
          </a:p>
          <a:p>
            <a:pPr marL="457200" indent="-457200" algn="l">
              <a:buFont typeface="Arial" pitchFamily="34" charset="0"/>
              <a:buChar char="•"/>
            </a:pPr>
            <a:r>
              <a:rPr lang="en-AU" dirty="0" smtClean="0"/>
              <a:t>Mostly short </a:t>
            </a:r>
            <a:r>
              <a:rPr lang="en-AU" dirty="0" smtClean="0"/>
              <a:t>single-track loops</a:t>
            </a:r>
            <a:endParaRPr lang="en-AU" dirty="0" smtClean="0"/>
          </a:p>
          <a:p>
            <a:pPr marL="457200" indent="-457200" algn="l">
              <a:buFont typeface="Arial" pitchFamily="34" charset="0"/>
              <a:buChar char="•"/>
            </a:pPr>
            <a:r>
              <a:rPr lang="en-AU" dirty="0" smtClean="0"/>
              <a:t>Under 100 passengers per train</a:t>
            </a:r>
          </a:p>
          <a:p>
            <a:pPr marL="457200" indent="-457200" algn="l">
              <a:buFont typeface="Arial" pitchFamily="34" charset="0"/>
              <a:buChar char="•"/>
            </a:pPr>
            <a:r>
              <a:rPr lang="en-AU" i="1" u="sng" dirty="0" smtClean="0"/>
              <a:t>Not suitable for a public-transit systems </a:t>
            </a:r>
          </a:p>
          <a:p>
            <a:pPr marL="457200" indent="-457200" algn="l">
              <a:buFont typeface="Arial" pitchFamily="34" charset="0"/>
              <a:buChar char="•"/>
            </a:pPr>
            <a:r>
              <a:rPr lang="en-AU" sz="1900" dirty="0" smtClean="0"/>
              <a:t>(E.g</a:t>
            </a:r>
            <a:r>
              <a:rPr lang="en-AU" sz="1900" dirty="0"/>
              <a:t>. Former Sydney monorail, Sea World and Broadbeach </a:t>
            </a:r>
            <a:r>
              <a:rPr lang="en-AU" sz="1900" dirty="0" smtClean="0"/>
              <a:t>monorails.)</a:t>
            </a:r>
            <a:endParaRPr lang="en-AU" sz="1900" dirty="0"/>
          </a:p>
          <a:p>
            <a:pPr marL="457200" indent="-457200" algn="l">
              <a:buFont typeface="Arial" pitchFamily="34" charset="0"/>
              <a:buChar char="•"/>
            </a:pPr>
            <a:endParaRPr lang="en-AU" i="1" u="sng"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c1.staticflickr.com/3/2844/11581654475_0827eec4a3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388" y="4293096"/>
            <a:ext cx="201622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tachi Monorai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6253" y="2492896"/>
            <a:ext cx="1492058"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08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rmAutofit/>
          </a:bodyPr>
          <a:lstStyle/>
          <a:p>
            <a:pPr algn="l"/>
            <a:r>
              <a:rPr lang="en-AU" sz="4400" dirty="0" smtClean="0"/>
              <a:t>Conventional monorail systems</a:t>
            </a:r>
            <a:endParaRPr lang="en-AU" sz="4400" dirty="0"/>
          </a:p>
        </p:txBody>
      </p:sp>
      <p:sp>
        <p:nvSpPr>
          <p:cNvPr id="3" name="Subtitle 2"/>
          <p:cNvSpPr>
            <a:spLocks noGrp="1"/>
          </p:cNvSpPr>
          <p:nvPr>
            <p:ph type="subTitle" idx="1"/>
          </p:nvPr>
        </p:nvSpPr>
        <p:spPr>
          <a:xfrm>
            <a:off x="467544" y="5301208"/>
            <a:ext cx="7854696" cy="1120088"/>
          </a:xfrm>
        </p:spPr>
        <p:txBody>
          <a:bodyPr>
            <a:normAutofit/>
          </a:bodyPr>
          <a:lstStyle/>
          <a:p>
            <a:pPr algn="l"/>
            <a:r>
              <a:rPr lang="en-AU" sz="2000" dirty="0" smtClean="0"/>
              <a:t>Rubber tyres on a </a:t>
            </a:r>
            <a:r>
              <a:rPr lang="en-AU" sz="1800" dirty="0" smtClean="0"/>
              <a:t>beam</a:t>
            </a:r>
            <a:r>
              <a:rPr lang="en-AU" sz="2000" dirty="0" smtClean="0"/>
              <a:t> “</a:t>
            </a:r>
            <a:r>
              <a:rPr lang="en-AU" sz="2000" dirty="0" smtClean="0">
                <a:hlinkClick r:id="rId2" tooltip="Monorail Society"/>
              </a:rPr>
              <a:t>ALWEG</a:t>
            </a:r>
            <a:r>
              <a:rPr lang="en-AU" sz="2000" dirty="0" smtClean="0"/>
              <a:t>” (left)</a:t>
            </a:r>
          </a:p>
          <a:p>
            <a:pPr algn="l"/>
            <a:r>
              <a:rPr lang="en-AU" sz="2000" dirty="0" smtClean="0"/>
              <a:t>Rubber tyres in a beam “</a:t>
            </a:r>
            <a:r>
              <a:rPr lang="en-AU" sz="2000" dirty="0" smtClean="0">
                <a:hlinkClick r:id="rId3" tooltip="Monorail Society"/>
              </a:rPr>
              <a:t>SAFEGE</a:t>
            </a:r>
            <a:r>
              <a:rPr lang="en-AU" sz="2000" dirty="0" smtClean="0"/>
              <a:t>” (right)</a:t>
            </a:r>
          </a:p>
          <a:p>
            <a:pPr algn="l"/>
            <a:endParaRPr lang="en-AU" sz="2000" dirty="0"/>
          </a:p>
        </p:txBody>
      </p:sp>
      <p:pic>
        <p:nvPicPr>
          <p:cNvPr id="1026" name="Picture 2" descr="G:\Research\MonorailAustraliaMaterial\Letters\Logo\HitachiLogo.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Bombardier bogi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2420888"/>
            <a:ext cx="3312368" cy="270289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monorails.org/webpix/TPSaf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2420887"/>
            <a:ext cx="3917236" cy="270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58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rmAutofit/>
          </a:bodyPr>
          <a:lstStyle/>
          <a:p>
            <a:pPr algn="l"/>
            <a:r>
              <a:rPr lang="en-AU" sz="4400" dirty="0" smtClean="0"/>
              <a:t>Straddle beam</a:t>
            </a:r>
            <a:endParaRPr lang="en-AU" sz="4400" dirty="0"/>
          </a:p>
        </p:txBody>
      </p:sp>
      <p:sp>
        <p:nvSpPr>
          <p:cNvPr id="3" name="Subtitle 2"/>
          <p:cNvSpPr>
            <a:spLocks noGrp="1"/>
          </p:cNvSpPr>
          <p:nvPr>
            <p:ph type="subTitle" idx="1"/>
          </p:nvPr>
        </p:nvSpPr>
        <p:spPr>
          <a:xfrm>
            <a:off x="520940" y="5445224"/>
            <a:ext cx="7854696" cy="1048080"/>
          </a:xfrm>
        </p:spPr>
        <p:txBody>
          <a:bodyPr>
            <a:normAutofit fontScale="92500" lnSpcReduction="10000"/>
          </a:bodyPr>
          <a:lstStyle/>
          <a:p>
            <a:pPr algn="l"/>
            <a:endParaRPr lang="en-AU" i="1" dirty="0" smtClean="0"/>
          </a:p>
          <a:p>
            <a:pPr algn="l"/>
            <a:r>
              <a:rPr lang="en-AU" sz="2000" i="1" dirty="0" smtClean="0"/>
              <a:t>The Hitachi straddle beam commuter monorail system in Chongqing is now about 80 km long.</a:t>
            </a:r>
            <a:endParaRPr lang="en-AU" sz="2000" i="1" dirty="0"/>
          </a:p>
          <a:p>
            <a:pPr algn="l"/>
            <a:endParaRPr lang="en-AU"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hongqing Monorail (Hitac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348880"/>
            <a:ext cx="7848872" cy="347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2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77" y="1348951"/>
            <a:ext cx="7851648" cy="1067544"/>
          </a:xfrm>
        </p:spPr>
        <p:txBody>
          <a:bodyPr>
            <a:normAutofit/>
          </a:bodyPr>
          <a:lstStyle/>
          <a:p>
            <a:pPr algn="l"/>
            <a:r>
              <a:rPr lang="en-AU" sz="4400" dirty="0" smtClean="0"/>
              <a:t>Straddle beam</a:t>
            </a:r>
            <a:endParaRPr lang="en-AU" sz="4400" dirty="0"/>
          </a:p>
        </p:txBody>
      </p:sp>
      <p:sp>
        <p:nvSpPr>
          <p:cNvPr id="3" name="Subtitle 2"/>
          <p:cNvSpPr>
            <a:spLocks noGrp="1"/>
          </p:cNvSpPr>
          <p:nvPr>
            <p:ph type="subTitle" idx="1"/>
          </p:nvPr>
        </p:nvSpPr>
        <p:spPr>
          <a:xfrm>
            <a:off x="6156176" y="4509120"/>
            <a:ext cx="2147452" cy="1480128"/>
          </a:xfrm>
        </p:spPr>
        <p:txBody>
          <a:bodyPr>
            <a:normAutofit fontScale="92500"/>
          </a:bodyPr>
          <a:lstStyle/>
          <a:p>
            <a:pPr algn="l"/>
            <a:endParaRPr lang="en-AU" i="1" dirty="0" smtClean="0"/>
          </a:p>
          <a:p>
            <a:pPr algn="l"/>
            <a:r>
              <a:rPr lang="en-AU" sz="2000" i="1" dirty="0" smtClean="0"/>
              <a:t>Another large Hitachi monorail </a:t>
            </a:r>
            <a:r>
              <a:rPr lang="en-AU" sz="2000" i="1" dirty="0" smtClean="0"/>
              <a:t>at </a:t>
            </a:r>
            <a:r>
              <a:rPr lang="en-AU" sz="2000" i="1" dirty="0" smtClean="0"/>
              <a:t>Kitakyushu</a:t>
            </a:r>
            <a:r>
              <a:rPr lang="en-AU" sz="2000" dirty="0" smtClean="0"/>
              <a:t>, </a:t>
            </a:r>
            <a:r>
              <a:rPr lang="en-AU" sz="2000" i="1" dirty="0" smtClean="0"/>
              <a:t>Japan</a:t>
            </a:r>
            <a:r>
              <a:rPr lang="en-AU" sz="2000" i="1" dirty="0" smtClean="0"/>
              <a:t>.</a:t>
            </a:r>
            <a:endParaRPr lang="en-AU" sz="2000" i="1" dirty="0"/>
          </a:p>
          <a:p>
            <a:pPr algn="l"/>
            <a:endParaRPr lang="en-AU" dirty="0"/>
          </a:p>
        </p:txBody>
      </p:sp>
      <p:pic>
        <p:nvPicPr>
          <p:cNvPr id="1026" name="Picture 2" descr="G:\Research\MonorailAustraliaMaterial\Letters\Logo\HitachiLog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1724" y1="15152" x2="31724" y2="15152"/>
                        <a14:foregroundMark x1="24138" y1="14141" x2="24138" y2="14141"/>
                        <a14:foregroundMark x1="15862" y1="15152" x2="15862" y2="15152"/>
                        <a14:foregroundMark x1="11034" y1="78788" x2="11034" y2="78788"/>
                        <a14:foregroundMark x1="6207" y1="83838" x2="6207" y2="83838"/>
                        <a14:foregroundMark x1="8966" y1="21212" x2="8966" y2="21212"/>
                        <a14:foregroundMark x1="12414" y1="17172" x2="12414" y2="17172"/>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404664"/>
            <a:ext cx="13811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Research\MonorailAustraliaMaterial\HitachiImages\Kitakyushu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87" y="2389841"/>
            <a:ext cx="5456068" cy="374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41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TotalTime>
  <Words>1032</Words>
  <Application>Microsoft Office PowerPoint</Application>
  <PresentationFormat>On-screen Show (4:3)</PresentationFormat>
  <Paragraphs>185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High-Capacity Monorail</vt:lpstr>
      <vt:lpstr>Why Monorail?</vt:lpstr>
      <vt:lpstr>1) Why elevated?</vt:lpstr>
      <vt:lpstr>Monorail vs. Other Elevated</vt:lpstr>
      <vt:lpstr>2) What is a Monorail?</vt:lpstr>
      <vt:lpstr>High-capacity vs. tourist monorails</vt:lpstr>
      <vt:lpstr>Conventional monorail systems</vt:lpstr>
      <vt:lpstr>Straddle beam</vt:lpstr>
      <vt:lpstr>Straddle beam</vt:lpstr>
      <vt:lpstr>Suspended</vt:lpstr>
      <vt:lpstr>Suspended</vt:lpstr>
      <vt:lpstr>Maglev monorail system</vt:lpstr>
      <vt:lpstr>High-speed monorail system</vt:lpstr>
      <vt:lpstr>High-speed monorail system</vt:lpstr>
      <vt:lpstr>Trains, Trams &amp; Monorails</vt:lpstr>
      <vt:lpstr> </vt:lpstr>
      <vt:lpstr>Flat-floor walk-through interiors</vt:lpstr>
      <vt:lpstr>3) Why use a monorail?</vt:lpstr>
      <vt:lpstr>Why consider a monorail? </vt:lpstr>
      <vt:lpstr>4) Why not use a monorail?</vt:lpstr>
      <vt:lpstr>5) The Switch Myth</vt:lpstr>
      <vt:lpstr>6) Aesthetics</vt:lpstr>
      <vt:lpstr>Aesthetics</vt:lpstr>
      <vt:lpstr>7) Cost figures</vt:lpstr>
      <vt:lpstr>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Pamalan</dc:creator>
  <cp:lastModifiedBy>Pamalan</cp:lastModifiedBy>
  <cp:revision>155</cp:revision>
  <dcterms:created xsi:type="dcterms:W3CDTF">2015-05-14T09:27:09Z</dcterms:created>
  <dcterms:modified xsi:type="dcterms:W3CDTF">2015-08-04T12:00:35Z</dcterms:modified>
</cp:coreProperties>
</file>